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</p:sldIdLst>
  <p:sldSz cy="5143500" cx="9144000"/>
  <p:notesSz cx="6858000" cy="9144000"/>
  <p:embeddedFontLst>
    <p:embeddedFont>
      <p:font typeface="Roboto Medium"/>
      <p:regular r:id="rId92"/>
      <p:bold r:id="rId93"/>
      <p:italic r:id="rId94"/>
      <p:boldItalic r:id="rId95"/>
    </p:embeddedFont>
    <p:embeddedFont>
      <p:font typeface="Roboto"/>
      <p:regular r:id="rId96"/>
      <p:bold r:id="rId97"/>
      <p:italic r:id="rId98"/>
      <p:boldItalic r:id="rId99"/>
    </p:embeddedFont>
    <p:embeddedFont>
      <p:font typeface="Roboto Light"/>
      <p:regular r:id="rId100"/>
      <p:bold r:id="rId101"/>
      <p:italic r:id="rId102"/>
      <p:boldItalic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71FC88-5681-4433-8AA1-53872E423084}">
  <a:tblStyle styleId="{3C71FC88-5681-4433-8AA1-53872E4230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RobotoLight-boldItalic.fntdata"/><Relationship Id="rId102" Type="http://schemas.openxmlformats.org/officeDocument/2006/relationships/font" Target="fonts/RobotoLight-italic.fntdata"/><Relationship Id="rId101" Type="http://schemas.openxmlformats.org/officeDocument/2006/relationships/font" Target="fonts/RobotoLight-bold.fntdata"/><Relationship Id="rId100" Type="http://schemas.openxmlformats.org/officeDocument/2006/relationships/font" Target="fonts/RobotoLight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Medium-boldItalic.fntdata"/><Relationship Id="rId94" Type="http://schemas.openxmlformats.org/officeDocument/2006/relationships/font" Target="fonts/RobotoMedium-italic.fntdata"/><Relationship Id="rId97" Type="http://schemas.openxmlformats.org/officeDocument/2006/relationships/font" Target="fonts/Roboto-bold.fntdata"/><Relationship Id="rId96" Type="http://schemas.openxmlformats.org/officeDocument/2006/relationships/font" Target="fonts/Roboto-regular.fntdata"/><Relationship Id="rId11" Type="http://schemas.openxmlformats.org/officeDocument/2006/relationships/slide" Target="slides/slide5.xml"/><Relationship Id="rId99" Type="http://schemas.openxmlformats.org/officeDocument/2006/relationships/font" Target="fonts/Roboto-boldItalic.fntdata"/><Relationship Id="rId10" Type="http://schemas.openxmlformats.org/officeDocument/2006/relationships/slide" Target="slides/slide4.xml"/><Relationship Id="rId98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font" Target="fonts/RobotoMedium-bold.fntdata"/><Relationship Id="rId92" Type="http://schemas.openxmlformats.org/officeDocument/2006/relationships/font" Target="fonts/RobotoMedium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74e6aac53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74e6aac53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Introduksjon, hvem er jeg?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74e6aac53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74e6aac53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74e6aac5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74e6aac5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30fb2e41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30fb2e41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74e6aac53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74e6aac53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27e12776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27e12776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SPOILERS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ꭥ-leddet dominerer uttrykket og “spiser opp” de andre funksjonene.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Svaret blir altså: ꭥ(n^3)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Rydder vi litt opp får vi nesten samme uttrykk som i a) og det er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igjen </a:t>
            </a:r>
            <a:r>
              <a:rPr lang="en">
                <a:solidFill>
                  <a:schemeClr val="dk1"/>
                </a:solidFill>
              </a:rPr>
              <a:t>ꭥ-leddet som dominerer uttrykket.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Svaret blir altså: ꭥ(n^2)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30fb2e41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30fb2e41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74e6aac5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74e6aac5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74e6aac53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74e6aac53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 kan man ikke bruke masterteoremet (tror jeg)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327e12776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327e12776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Bruker induksjon til å bekrefte løsningen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327e12776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327e12776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Denne kan enkelt løses med masterteoremet, men det er et fint eksempel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74e6aac53_0_2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74e6aac53_0_2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Motivasjon for å bruke boka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74e6aac5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74e6aac5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å finne høyden (h) til treet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Tenk </a:t>
            </a:r>
            <a:r>
              <a:rPr lang="en">
                <a:solidFill>
                  <a:schemeClr val="dk1"/>
                </a:solidFill>
              </a:rPr>
              <a:t>på siste nivå at:</a:t>
            </a:r>
            <a:r>
              <a:rPr lang="en"/>
              <a:t> T(n/4^h) = T(1)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Dette gir da ligningen: n/4^h = 1 -&gt; n = 4^h -&gt; h = log_4(n)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så sammen alle </a:t>
            </a:r>
            <a:r>
              <a:rPr lang="en"/>
              <a:t>kostnadene</a:t>
            </a:r>
            <a:r>
              <a:rPr lang="en"/>
              <a:t> på høyresiden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 n^2 * (3/16)^i fra i = 0 til h = log_4(n)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n^2 * 1-(3/16)^h / 1- (3/16) (Formelen for geometrisk rekke)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n^2 - 3/-(13/16) = n^2 + 48 = Theta(n^2)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74e6aac5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74e6aac5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Masterteoremet slik det er fremstilt i Cormen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327e12776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327e12776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Masterteoremet slik Abdul Bari liker å skrive den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74e6aac53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74e6aac53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327e12776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327e12776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30fb2e41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30fb2e41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Average-case: snitt over instanser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Amortisert: snitt over operasjoner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!! Må ikke </a:t>
            </a:r>
            <a:r>
              <a:rPr lang="en"/>
              <a:t>forveksles</a:t>
            </a:r>
            <a:r>
              <a:rPr lang="en"/>
              <a:t> !!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30fb2e41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30fb2e41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[ø, ø, ø, ø, o, o, o, o,  ,  ,  ,  ,  ,  ,  ,  ]</a:t>
            </a:r>
            <a:br>
              <a:rPr lang="en"/>
            </a:br>
            <a:r>
              <a:rPr lang="en"/>
              <a:t>#ø = n/2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#o = n/2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Cost_A = theta(n) - c*n/2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74e6aac5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74e6aac5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74e6aac53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74e6aac53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327e1277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327e1277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Motivasjon for å bruke boka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74e6aac53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74e6aac53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74e6aac5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74e6aac5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74e6aac53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474e6aac53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74e6aac53_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74e6aac53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474e6aac53_2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474e6aac53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74e6aac53_2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74e6aac53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474e6aac53_2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474e6aac53_2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474e6aac53_2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474e6aac53_2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474e6aac53_2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474e6aac53_2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474e6aac53_2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474e6aac53_2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327e1277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327e1277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Mye bra her!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474e6aac53_2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474e6aac53_2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474e6aac53_2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474e6aac53_2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474e6aac53_2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474e6aac53_2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474e6aac53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474e6aac53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6327e12776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6327e12776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6327e12776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6327e12776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482e0a8711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482e0a8711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474e6aac53_2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474e6aac53_2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Ved chaining: må lagre den originale nøkkelen (aka nøkkelen som blir hashet) i selve cellen som holder på hash-verdien. Om ikke kan man ikke finne ut hvilket element det er i den lenkede listen!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 garantere konstant kjøretid med custom hash-funkjson!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482e0a8711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482e0a8711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Svar: Ser “tilfeldig” ut, uniformt fordelt, fører til få kollisjoner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each key is equally likely to hash to any of the m slots”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+Deterministisk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474e6aac5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474e6aac5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327e1277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327e1277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 sine kurs om algoritmer: 6.006, 6.046</a:t>
            </a:r>
            <a:br>
              <a:rPr lang="en"/>
            </a:br>
            <a:r>
              <a:rPr lang="en"/>
              <a:t>Kan anbefales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474e6aac53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474e6aac53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74e6aac53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474e6aac53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474e6aac53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474e6aac53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474e6aac53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474e6aac53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474e6aac53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474e6aac53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474e6aac53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474e6aac53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474e6aac53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474e6aac53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474e6aac53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474e6aac53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474e6aac53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474e6aac53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474e6aac53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474e6aac53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30fb2e41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30fb2e41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474e6aac53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474e6aac53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474e6aac53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474e6aac53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474e6aac53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474e6aac53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Dette bryter med “fartsgrensen” vår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474e6aac53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474e6aac53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Løsning: Heapsort løser det generelle sorteringsproblemet (sortering ved sammenlig-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ning), mens Radix-Sort løser et spesialtilfelle som kan løses mer effektivt.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474e6aac53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474e6aac53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Løsning: spesialtilfelle av bucket-sort 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630fb2e41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630fb2e41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82e0a871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82e0a871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474e6aac53_2_5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474e6aac53_2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74e6aac53_2_5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74e6aac53_2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474e6aac53_2_6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474e6aac53_2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74e6aac53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74e6aac53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482e0a8711_0_5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482e0a8711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6327e12776_0_4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6327e12776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482e0a8711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482e0a8711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482e0a8711_0_6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482e0a8711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474e6aac53_2_6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474e6aac53_2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482e0a8711_0_7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482e0a8711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474e6aac53_2_7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474e6aac53_2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Svar: ikke overlappende delproblemer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482e0a8711_0_7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482e0a8711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482e0a8711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482e0a8711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C[i, w] = max{ v</a:t>
            </a:r>
            <a:r>
              <a:rPr baseline="-25000" lang="en"/>
              <a:t>i</a:t>
            </a:r>
            <a:r>
              <a:rPr lang="en"/>
              <a:t> + </a:t>
            </a:r>
            <a:r>
              <a:rPr lang="en"/>
              <a:t>c[i - 1, w - w</a:t>
            </a:r>
            <a:r>
              <a:rPr baseline="-25000" lang="en"/>
              <a:t>i</a:t>
            </a:r>
            <a:r>
              <a:rPr lang="en"/>
              <a:t>], </a:t>
            </a:r>
            <a:r>
              <a:rPr lang="en">
                <a:solidFill>
                  <a:schemeClr val="dk1"/>
                </a:solidFill>
              </a:rPr>
              <a:t>c[i - 1, w]</a:t>
            </a:r>
            <a:r>
              <a:rPr lang="en"/>
              <a:t> }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482e0a8711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482e0a8711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74e6aac53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74e6aac53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482e0a8711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482e0a8711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482e0a8711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482e0a8711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482e0a8711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482e0a8711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482e0a8711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482e0a8711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482e0a8711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482e0a8711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474e6aac53_2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474e6aac53_2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C[i, w] = max{ v</a:t>
            </a:r>
            <a:r>
              <a:rPr baseline="-25000" lang="en"/>
              <a:t>i</a:t>
            </a:r>
            <a:r>
              <a:rPr lang="en"/>
              <a:t> + c[i - 1, w - w</a:t>
            </a:r>
            <a:r>
              <a:rPr baseline="-25000" lang="en"/>
              <a:t>i</a:t>
            </a:r>
            <a:r>
              <a:rPr lang="en"/>
              <a:t>], </a:t>
            </a:r>
            <a:r>
              <a:rPr lang="en">
                <a:solidFill>
                  <a:schemeClr val="dk1"/>
                </a:solidFill>
              </a:rPr>
              <a:t>c[i - 1, w]</a:t>
            </a:r>
            <a:r>
              <a:rPr lang="en"/>
              <a:t> }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74e6aac53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74e6aac53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innhold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–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•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–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»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•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•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•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•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115120" y="4838278"/>
            <a:ext cx="3420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innhold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1pPr>
            <a:lvl2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indent="-3175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indent="-3175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indent="-3175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  <p:sp>
        <p:nvSpPr>
          <p:cNvPr id="103" name="Google Shape;103;p26"/>
          <p:cNvSpPr txBox="1"/>
          <p:nvPr/>
        </p:nvSpPr>
        <p:spPr>
          <a:xfrm>
            <a:off x="115120" y="4838278"/>
            <a:ext cx="3420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Roboto Medium"/>
              <a:buNone/>
              <a:defRPr sz="4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Roboto Medium"/>
              <a:buNone/>
              <a:defRPr sz="4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iny.cc/algdatmidt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tiny.cc/algdatmid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Relationship Id="rId4" Type="http://schemas.openxmlformats.org/officeDocument/2006/relationships/image" Target="../media/image2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tiny.cc/algdatmidt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tiny.cc/algdatmid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7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9.gif"/><Relationship Id="rId4" Type="http://schemas.openxmlformats.org/officeDocument/2006/relationships/image" Target="../media/image3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0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4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tiny.cc/algdatmidt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6.jp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tiny.cc/algdatmidt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3.gif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3.gif"/><Relationship Id="rId4" Type="http://schemas.openxmlformats.org/officeDocument/2006/relationships/image" Target="../media/image45.png"/><Relationship Id="rId5" Type="http://schemas.openxmlformats.org/officeDocument/2006/relationships/image" Target="../media/image5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6.gif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4800">
                <a:latin typeface="Roboto Medium"/>
                <a:ea typeface="Roboto Medium"/>
                <a:cs typeface="Roboto Medium"/>
                <a:sym typeface="Roboto Medium"/>
              </a:rPr>
              <a:t>Midtsemesterforelesning i AlgDat</a:t>
            </a:r>
            <a:endParaRPr sz="4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:3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11" name="Google Shape;111;p27"/>
          <p:cNvSpPr txBox="1"/>
          <p:nvPr/>
        </p:nvSpPr>
        <p:spPr>
          <a:xfrm>
            <a:off x="251675" y="4546400"/>
            <a:ext cx="65994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Av: Nicklas I. Paus Bekkevold</a:t>
            </a:r>
            <a:r>
              <a:rPr lang="en"/>
              <a:t>      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671"/>
            <a:ext cx="9144000" cy="507615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6"/>
          <p:cNvSpPr txBox="1"/>
          <p:nvPr/>
        </p:nvSpPr>
        <p:spPr>
          <a:xfrm>
            <a:off x="3289250" y="765750"/>
            <a:ext cx="413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baseline="30000" lang="en"/>
              <a:t>3</a:t>
            </a:r>
            <a:endParaRPr baseline="30000"/>
          </a:p>
        </p:txBody>
      </p:sp>
      <p:pic>
        <p:nvPicPr>
          <p:cNvPr descr="cereal_guy_interested_by_rober_raik-d4cluqb.png" id="176" name="Google Shape;1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12524" y="310175"/>
            <a:ext cx="2530551" cy="21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4"/>
            <a:ext cx="9143999" cy="5000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37"/>
          <p:cNvCxnSpPr/>
          <p:nvPr/>
        </p:nvCxnSpPr>
        <p:spPr>
          <a:xfrm>
            <a:off x="5205425" y="4743450"/>
            <a:ext cx="0" cy="1239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37"/>
          <p:cNvCxnSpPr/>
          <p:nvPr/>
        </p:nvCxnSpPr>
        <p:spPr>
          <a:xfrm>
            <a:off x="5205425" y="4607100"/>
            <a:ext cx="0" cy="123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7"/>
          <p:cNvCxnSpPr/>
          <p:nvPr/>
        </p:nvCxnSpPr>
        <p:spPr>
          <a:xfrm>
            <a:off x="5205425" y="3929075"/>
            <a:ext cx="0" cy="6657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37"/>
          <p:cNvCxnSpPr/>
          <p:nvPr/>
        </p:nvCxnSpPr>
        <p:spPr>
          <a:xfrm>
            <a:off x="6819925" y="4643450"/>
            <a:ext cx="0" cy="2118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7"/>
          <p:cNvCxnSpPr/>
          <p:nvPr/>
        </p:nvCxnSpPr>
        <p:spPr>
          <a:xfrm>
            <a:off x="6819925" y="4431650"/>
            <a:ext cx="0" cy="211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37"/>
          <p:cNvCxnSpPr/>
          <p:nvPr/>
        </p:nvCxnSpPr>
        <p:spPr>
          <a:xfrm>
            <a:off x="6819925" y="2657475"/>
            <a:ext cx="0" cy="17742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7"/>
          <p:cNvCxnSpPr/>
          <p:nvPr/>
        </p:nvCxnSpPr>
        <p:spPr>
          <a:xfrm>
            <a:off x="8439175" y="4514850"/>
            <a:ext cx="0" cy="3405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37"/>
          <p:cNvCxnSpPr/>
          <p:nvPr/>
        </p:nvCxnSpPr>
        <p:spPr>
          <a:xfrm>
            <a:off x="8439175" y="4174350"/>
            <a:ext cx="0" cy="3405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37"/>
          <p:cNvCxnSpPr/>
          <p:nvPr/>
        </p:nvCxnSpPr>
        <p:spPr>
          <a:xfrm>
            <a:off x="8439175" y="552450"/>
            <a:ext cx="0" cy="36219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37"/>
          <p:cNvSpPr txBox="1"/>
          <p:nvPr/>
        </p:nvSpPr>
        <p:spPr>
          <a:xfrm>
            <a:off x="6740050" y="1754450"/>
            <a:ext cx="413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baseline="30000" lang="en"/>
              <a:t>3</a:t>
            </a:r>
            <a:endParaRPr baseline="30000"/>
          </a:p>
        </p:txBody>
      </p:sp>
      <p:sp>
        <p:nvSpPr>
          <p:cNvPr id="194" name="Google Shape;194;p37"/>
          <p:cNvSpPr txBox="1"/>
          <p:nvPr/>
        </p:nvSpPr>
        <p:spPr>
          <a:xfrm>
            <a:off x="7599525" y="3822350"/>
            <a:ext cx="413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baseline="30000" lang="en"/>
              <a:t>2</a:t>
            </a:r>
            <a:endParaRPr baseline="30000"/>
          </a:p>
        </p:txBody>
      </p:sp>
      <p:pic>
        <p:nvPicPr>
          <p:cNvPr descr="latest" id="195" name="Google Shape;1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4732" y="205975"/>
            <a:ext cx="3625718" cy="236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/>
          <p:nvPr/>
        </p:nvSpPr>
        <p:spPr>
          <a:xfrm>
            <a:off x="6957150" y="4333950"/>
            <a:ext cx="704400" cy="41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38"/>
          <p:cNvGrpSpPr/>
          <p:nvPr/>
        </p:nvGrpSpPr>
        <p:grpSpPr>
          <a:xfrm>
            <a:off x="1813649" y="500826"/>
            <a:ext cx="5516700" cy="4141850"/>
            <a:chOff x="1813649" y="500826"/>
            <a:chExt cx="5516700" cy="4141850"/>
          </a:xfrm>
        </p:grpSpPr>
        <p:grpSp>
          <p:nvGrpSpPr>
            <p:cNvPr id="202" name="Google Shape;202;p38"/>
            <p:cNvGrpSpPr/>
            <p:nvPr/>
          </p:nvGrpSpPr>
          <p:grpSpPr>
            <a:xfrm>
              <a:off x="1813649" y="500826"/>
              <a:ext cx="5516700" cy="4141850"/>
              <a:chOff x="1813649" y="500826"/>
              <a:chExt cx="5516700" cy="4141850"/>
            </a:xfrm>
          </p:grpSpPr>
          <p:grpSp>
            <p:nvGrpSpPr>
              <p:cNvPr id="203" name="Google Shape;203;p38"/>
              <p:cNvGrpSpPr/>
              <p:nvPr/>
            </p:nvGrpSpPr>
            <p:grpSpPr>
              <a:xfrm>
                <a:off x="1813649" y="500826"/>
                <a:ext cx="5516700" cy="4141850"/>
                <a:chOff x="1813649" y="500826"/>
                <a:chExt cx="5516700" cy="4141850"/>
              </a:xfrm>
            </p:grpSpPr>
            <p:pic>
              <p:nvPicPr>
                <p:cNvPr id="204" name="Google Shape;204;p3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813649" y="500826"/>
                  <a:ext cx="5516700" cy="4141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5" name="Google Shape;205;p38"/>
                <p:cNvSpPr/>
                <p:nvPr/>
              </p:nvSpPr>
              <p:spPr>
                <a:xfrm>
                  <a:off x="6499300" y="678625"/>
                  <a:ext cx="831000" cy="4302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06" name="Google Shape;206;p38"/>
              <p:cNvSpPr/>
              <p:nvPr/>
            </p:nvSpPr>
            <p:spPr>
              <a:xfrm>
                <a:off x="6957150" y="4333950"/>
                <a:ext cx="310200" cy="199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" name="Google Shape;207;p38"/>
            <p:cNvSpPr/>
            <p:nvPr/>
          </p:nvSpPr>
          <p:spPr>
            <a:xfrm>
              <a:off x="4176925" y="4333950"/>
              <a:ext cx="704400" cy="247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8" name="Google Shape;208;p38"/>
          <p:cNvPicPr preferRelativeResize="0"/>
          <p:nvPr/>
        </p:nvPicPr>
        <p:blipFill rotWithShape="1">
          <a:blip r:embed="rId4">
            <a:alphaModFix/>
          </a:blip>
          <a:srcRect b="0" l="-5663" r="0" t="0"/>
          <a:stretch/>
        </p:blipFill>
        <p:spPr>
          <a:xfrm>
            <a:off x="2140625" y="0"/>
            <a:ext cx="48627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9"/>
          <p:cNvPicPr preferRelativeResize="0"/>
          <p:nvPr/>
        </p:nvPicPr>
        <p:blipFill rotWithShape="1">
          <a:blip r:embed="rId3">
            <a:alphaModFix/>
          </a:blip>
          <a:srcRect b="11016" l="70135" r="473" t="0"/>
          <a:stretch/>
        </p:blipFill>
        <p:spPr>
          <a:xfrm>
            <a:off x="408675" y="1028750"/>
            <a:ext cx="2516602" cy="27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9"/>
          <p:cNvPicPr preferRelativeResize="0"/>
          <p:nvPr/>
        </p:nvPicPr>
        <p:blipFill rotWithShape="1">
          <a:blip r:embed="rId3">
            <a:alphaModFix/>
          </a:blip>
          <a:srcRect b="11016" l="35757" r="34851" t="0"/>
          <a:stretch/>
        </p:blipFill>
        <p:spPr>
          <a:xfrm>
            <a:off x="6097075" y="1028750"/>
            <a:ext cx="2516602" cy="27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9"/>
          <p:cNvPicPr preferRelativeResize="0"/>
          <p:nvPr/>
        </p:nvPicPr>
        <p:blipFill rotWithShape="1">
          <a:blip r:embed="rId3">
            <a:alphaModFix/>
          </a:blip>
          <a:srcRect b="11016" l="1424" r="69976" t="0"/>
          <a:stretch/>
        </p:blipFill>
        <p:spPr>
          <a:xfrm>
            <a:off x="3252875" y="1028750"/>
            <a:ext cx="2448749" cy="2746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6" name="Google Shape;216;p39"/>
          <p:cNvGraphicFramePr/>
          <p:nvPr/>
        </p:nvGraphicFramePr>
        <p:xfrm>
          <a:off x="244875" y="42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{3C71FC88-5681-4433-8AA1-53872E423084}</a:tableStyleId>
              </a:tblPr>
              <a:tblGrid>
                <a:gridCol w="2844200"/>
                <a:gridCol w="2844200"/>
                <a:gridCol w="2844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3000">
                          <a:solidFill>
                            <a:schemeClr val="dk1"/>
                          </a:solidFill>
                        </a:rPr>
                        <a:t>𝛺</a:t>
                      </a:r>
                      <a:endParaRPr i="1" sz="3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3000">
                          <a:solidFill>
                            <a:schemeClr val="dk1"/>
                          </a:solidFill>
                        </a:rPr>
                        <a:t>𝛩</a:t>
                      </a:r>
                      <a:endParaRPr i="1" sz="3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3000">
                          <a:solidFill>
                            <a:schemeClr val="dk1"/>
                          </a:solidFill>
                        </a:rPr>
                        <a:t>𝑂</a:t>
                      </a:r>
                      <a:endParaRPr i="1" sz="3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17" name="Google Shape;217;p39"/>
          <p:cNvGrpSpPr/>
          <p:nvPr/>
        </p:nvGrpSpPr>
        <p:grpSpPr>
          <a:xfrm>
            <a:off x="1683325" y="3613250"/>
            <a:ext cx="5998300" cy="270900"/>
            <a:chOff x="1683325" y="3613250"/>
            <a:chExt cx="5998300" cy="270900"/>
          </a:xfrm>
        </p:grpSpPr>
        <p:sp>
          <p:nvSpPr>
            <p:cNvPr id="218" name="Google Shape;218;p39"/>
            <p:cNvSpPr txBox="1"/>
            <p:nvPr/>
          </p:nvSpPr>
          <p:spPr>
            <a:xfrm>
              <a:off x="7378925" y="3613250"/>
              <a:ext cx="3027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≤</a:t>
              </a:r>
              <a:endParaRPr/>
            </a:p>
          </p:txBody>
        </p:sp>
        <p:sp>
          <p:nvSpPr>
            <p:cNvPr id="219" name="Google Shape;219;p39"/>
            <p:cNvSpPr txBox="1"/>
            <p:nvPr/>
          </p:nvSpPr>
          <p:spPr>
            <a:xfrm>
              <a:off x="4531116" y="3613250"/>
              <a:ext cx="3027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=</a:t>
              </a:r>
              <a:endParaRPr/>
            </a:p>
          </p:txBody>
        </p:sp>
        <p:sp>
          <p:nvSpPr>
            <p:cNvPr id="220" name="Google Shape;220;p39"/>
            <p:cNvSpPr txBox="1"/>
            <p:nvPr/>
          </p:nvSpPr>
          <p:spPr>
            <a:xfrm>
              <a:off x="1683325" y="3613250"/>
              <a:ext cx="3027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≥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H2017, oppgave 2 ab)</a:t>
            </a:r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8520598" cy="263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Rekurrenser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2" name="Google Shape;232;p41"/>
          <p:cNvSpPr txBox="1"/>
          <p:nvPr/>
        </p:nvSpPr>
        <p:spPr>
          <a:xfrm>
            <a:off x="6413400" y="4656000"/>
            <a:ext cx="2730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http://tiny.cc/algdatmidt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Rekurrenser og hv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ordan løse dem?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8" name="Google Shape;238;p42"/>
          <p:cNvSpPr txBox="1"/>
          <p:nvPr>
            <p:ph idx="1" type="body"/>
          </p:nvPr>
        </p:nvSpPr>
        <p:spPr>
          <a:xfrm>
            <a:off x="457200" y="1200150"/>
            <a:ext cx="41148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Iterasjon</a:t>
            </a:r>
            <a:r>
              <a:rPr lang="en" sz="2400"/>
              <a:t>smetoden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" sz="2400"/>
              <a:t>Substitusjon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Rekursjonstre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Masterteoremet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+variabelskifte</a:t>
            </a:r>
            <a:endParaRPr sz="1800"/>
          </a:p>
        </p:txBody>
      </p:sp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00150"/>
            <a:ext cx="4114799" cy="274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Iterasjonsmetoden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5" name="Google Shape;245;p4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 ser på </a:t>
            </a:r>
            <a:r>
              <a:rPr lang="en"/>
              <a:t>rekurrensrelasjonen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T(n) = T(n </a:t>
            </a:r>
            <a:r>
              <a:rPr lang="en" sz="2400"/>
              <a:t>- 1</a:t>
            </a: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+ </a:t>
            </a:r>
            <a:r>
              <a:rPr lang="en" sz="2400"/>
              <a:t>1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Substitusjon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1" name="Google Shape;251;p44"/>
          <p:cNvSpPr txBox="1"/>
          <p:nvPr>
            <p:ph idx="1" type="body"/>
          </p:nvPr>
        </p:nvSpPr>
        <p:spPr>
          <a:xfrm>
            <a:off x="457200" y="1200150"/>
            <a:ext cx="43887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Verifisering av en løsning ved induksjon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T(n) = 2T(n</a:t>
            </a:r>
            <a:r>
              <a:rPr lang="en" sz="2400"/>
              <a:t>/2</a:t>
            </a: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+ </a:t>
            </a:r>
            <a:r>
              <a:rPr lang="en" sz="2400"/>
              <a:t>n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66666"/>
                </a:solidFill>
              </a:rPr>
              <a:t>Gitt en løsning: </a:t>
            </a:r>
            <a:br>
              <a:rPr lang="en" sz="2400">
                <a:solidFill>
                  <a:srgbClr val="666666"/>
                </a:solidFill>
              </a:rPr>
            </a:br>
            <a:r>
              <a:rPr lang="en" sz="2400"/>
              <a:t>T(k) = k * lg(k) + k</a:t>
            </a:r>
            <a:br>
              <a:rPr lang="en" sz="2400"/>
            </a:br>
            <a:r>
              <a:rPr i="1" lang="en">
                <a:solidFill>
                  <a:srgbClr val="666666"/>
                </a:solidFill>
              </a:rPr>
              <a:t>(for k &lt; n)</a:t>
            </a:r>
            <a:endParaRPr i="1">
              <a:solidFill>
                <a:srgbClr val="666666"/>
              </a:solidFill>
            </a:endParaRPr>
          </a:p>
        </p:txBody>
      </p:sp>
      <p:pic>
        <p:nvPicPr>
          <p:cNvPr id="252" name="Google Shape;2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300" y="1200154"/>
            <a:ext cx="3910800" cy="377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Rekursjonstre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8" name="Google Shape;258;p4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 ser på rekursjonstreet til: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T(n) = 3T(n/4) + cn^2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Program for dagen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4572000" y="165450"/>
            <a:ext cx="3999900" cy="48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Introduksjon</a:t>
            </a:r>
            <a:endParaRPr sz="1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12:10 - 13:00</a:t>
            </a:r>
            <a:b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Asymptotisk notasjon og R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ekurrenser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10 min pause</a:t>
            </a:r>
            <a:endParaRPr sz="1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13:10 - 14:00</a:t>
            </a:r>
            <a:b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Datastrukturer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10 min pause</a:t>
            </a:r>
            <a:endParaRPr sz="1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14:10 - 15:00</a:t>
            </a:r>
            <a:b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Sortering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10 min pause</a:t>
            </a:r>
            <a:endParaRPr sz="1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15:10 - 16:00</a:t>
            </a:r>
            <a:br>
              <a:rPr lang="en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Dynamisk programmering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Slutt</a:t>
            </a:r>
            <a:endParaRPr sz="1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8"/>
          <p:cNvSpPr txBox="1"/>
          <p:nvPr/>
        </p:nvSpPr>
        <p:spPr>
          <a:xfrm>
            <a:off x="311700" y="4336350"/>
            <a:ext cx="3086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Slides og snacks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http://tiny.cc/algdatmidt</a:t>
            </a:r>
            <a:endParaRPr sz="18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/>
          <p:nvPr/>
        </p:nvSpPr>
        <p:spPr>
          <a:xfrm>
            <a:off x="1424150" y="184375"/>
            <a:ext cx="36621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T(n) = 3T(n/4) + cn</a:t>
            </a:r>
            <a:r>
              <a:rPr baseline="30000" lang="en">
                <a:latin typeface="Roboto"/>
                <a:ea typeface="Roboto"/>
                <a:cs typeface="Roboto"/>
                <a:sym typeface="Roboto"/>
              </a:rPr>
              <a:t>2</a:t>
            </a:r>
            <a:endParaRPr baseline="30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4" name="Google Shape;264;p46"/>
          <p:cNvGrpSpPr/>
          <p:nvPr/>
        </p:nvGrpSpPr>
        <p:grpSpPr>
          <a:xfrm>
            <a:off x="536651" y="149975"/>
            <a:ext cx="8070699" cy="4843551"/>
            <a:chOff x="536651" y="149975"/>
            <a:chExt cx="8070699" cy="4843551"/>
          </a:xfrm>
        </p:grpSpPr>
        <p:pic>
          <p:nvPicPr>
            <p:cNvPr id="265" name="Google Shape;265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6651" y="149975"/>
              <a:ext cx="8070699" cy="4843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46"/>
            <p:cNvSpPr/>
            <p:nvPr/>
          </p:nvSpPr>
          <p:spPr>
            <a:xfrm>
              <a:off x="3801875" y="4617625"/>
              <a:ext cx="738000" cy="37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46"/>
          <p:cNvSpPr txBox="1"/>
          <p:nvPr/>
        </p:nvSpPr>
        <p:spPr>
          <a:xfrm>
            <a:off x="0" y="4531800"/>
            <a:ext cx="30936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160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T(n) = 3T(n/4) + cn^2</a:t>
            </a:r>
            <a:endParaRPr i="1"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50" y="1298125"/>
            <a:ext cx="7954100" cy="37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Masterteoremet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943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4235" y="152400"/>
            <a:ext cx="2947365" cy="2947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Variabelskifte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5" name="Google Shape;285;p4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434343"/>
                </a:solidFill>
                <a:highlight>
                  <a:srgbClr val="FFFFFF"/>
                </a:highlight>
              </a:rPr>
              <a:t>Idé: bytt ut “vanskelige” uttrykk for å forenkle problemet</a:t>
            </a:r>
            <a:endParaRPr i="1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729"/>
                </a:solidFill>
                <a:highlight>
                  <a:srgbClr val="FFFFFF"/>
                </a:highlight>
              </a:rPr>
              <a:t>Vi prøver å løse rekurrensrelasjonen ved hjelp av variabelskifte:</a:t>
            </a:r>
            <a:endParaRPr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7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T(n)= T(√n) + lg(n)</a:t>
            </a:r>
            <a:endParaRPr>
              <a:solidFill>
                <a:srgbClr val="2427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K2015 oppgave 3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91" name="Google Shape;2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00" y="1329425"/>
            <a:ext cx="858279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0"/>
          <p:cNvSpPr txBox="1"/>
          <p:nvPr/>
        </p:nvSpPr>
        <p:spPr>
          <a:xfrm>
            <a:off x="311700" y="3366550"/>
            <a:ext cx="14745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 := lg(n)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50"/>
          <p:cNvSpPr txBox="1"/>
          <p:nvPr/>
        </p:nvSpPr>
        <p:spPr>
          <a:xfrm>
            <a:off x="1786300" y="3366550"/>
            <a:ext cx="1912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S(m) := T(2^m)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Amortisert analyse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9" name="Google Shape;299;p5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Av og til kan vanlig kjøretidsanalyse være litt for pessimistisk ...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Hva om algoritmen som regel er kjapp, </a:t>
            </a:r>
            <a:b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 av og til bruker den lengre tid på en operasjon? 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-"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Vil det ikke gi mer mening å snakke om “gjennomsnittlig kjøretid”?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Eksempel: ArrayList i Java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152475"/>
            <a:ext cx="3926417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438" y="1152475"/>
            <a:ext cx="395486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Datastrukturer</a:t>
            </a:r>
            <a:endParaRPr/>
          </a:p>
        </p:txBody>
      </p:sp>
      <p:sp>
        <p:nvSpPr>
          <p:cNvPr id="312" name="Google Shape;312;p53"/>
          <p:cNvSpPr txBox="1"/>
          <p:nvPr/>
        </p:nvSpPr>
        <p:spPr>
          <a:xfrm>
            <a:off x="6413400" y="4656000"/>
            <a:ext cx="2730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http://tiny.cc/algdatmidt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Stack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8" name="Google Shape;318;p54"/>
          <p:cNvSpPr/>
          <p:nvPr/>
        </p:nvSpPr>
        <p:spPr>
          <a:xfrm>
            <a:off x="2930025" y="1680927"/>
            <a:ext cx="1894200" cy="2944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" name="Google Shape;319;p54"/>
          <p:cNvCxnSpPr/>
          <p:nvPr/>
        </p:nvCxnSpPr>
        <p:spPr>
          <a:xfrm>
            <a:off x="2930025" y="21567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54"/>
          <p:cNvCxnSpPr/>
          <p:nvPr/>
        </p:nvCxnSpPr>
        <p:spPr>
          <a:xfrm>
            <a:off x="2937125" y="298677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54"/>
          <p:cNvCxnSpPr/>
          <p:nvPr/>
        </p:nvCxnSpPr>
        <p:spPr>
          <a:xfrm>
            <a:off x="2930025" y="2571750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54"/>
          <p:cNvCxnSpPr/>
          <p:nvPr/>
        </p:nvCxnSpPr>
        <p:spPr>
          <a:xfrm>
            <a:off x="2937125" y="33483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54"/>
          <p:cNvCxnSpPr/>
          <p:nvPr/>
        </p:nvCxnSpPr>
        <p:spPr>
          <a:xfrm>
            <a:off x="2930025" y="4014950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54"/>
          <p:cNvCxnSpPr/>
          <p:nvPr/>
        </p:nvCxnSpPr>
        <p:spPr>
          <a:xfrm>
            <a:off x="2930025" y="43234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54"/>
          <p:cNvCxnSpPr/>
          <p:nvPr/>
        </p:nvCxnSpPr>
        <p:spPr>
          <a:xfrm>
            <a:off x="2362475" y="595925"/>
            <a:ext cx="964800" cy="12699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p54"/>
          <p:cNvCxnSpPr/>
          <p:nvPr/>
        </p:nvCxnSpPr>
        <p:spPr>
          <a:xfrm flipH="1" rot="10800000">
            <a:off x="4441150" y="652750"/>
            <a:ext cx="972000" cy="12273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54"/>
          <p:cNvCxnSpPr/>
          <p:nvPr/>
        </p:nvCxnSpPr>
        <p:spPr>
          <a:xfrm rot="10800000">
            <a:off x="4743375" y="1972275"/>
            <a:ext cx="8187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p54"/>
          <p:cNvSpPr txBox="1"/>
          <p:nvPr>
            <p:ph idx="4294967295" type="body"/>
          </p:nvPr>
        </p:nvSpPr>
        <p:spPr>
          <a:xfrm>
            <a:off x="1619975" y="368600"/>
            <a:ext cx="8187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Pop()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54"/>
          <p:cNvSpPr txBox="1"/>
          <p:nvPr>
            <p:ph idx="4294967295" type="body"/>
          </p:nvPr>
        </p:nvSpPr>
        <p:spPr>
          <a:xfrm>
            <a:off x="5399025" y="368600"/>
            <a:ext cx="1377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Push(item)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54"/>
          <p:cNvSpPr txBox="1"/>
          <p:nvPr>
            <p:ph idx="4294967295" type="body"/>
          </p:nvPr>
        </p:nvSpPr>
        <p:spPr>
          <a:xfrm>
            <a:off x="5576325" y="1750425"/>
            <a:ext cx="10224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Peek()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54"/>
          <p:cNvSpPr/>
          <p:nvPr/>
        </p:nvSpPr>
        <p:spPr>
          <a:xfrm>
            <a:off x="0" y="4646875"/>
            <a:ext cx="9146100" cy="496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4"/>
          <p:cNvSpPr txBox="1"/>
          <p:nvPr/>
        </p:nvSpPr>
        <p:spPr>
          <a:xfrm rot="5400000">
            <a:off x="3568800" y="3453671"/>
            <a:ext cx="964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...</a:t>
            </a:r>
            <a:endParaRPr sz="3000"/>
          </a:p>
        </p:txBody>
      </p:sp>
      <p:sp>
        <p:nvSpPr>
          <p:cNvPr id="333" name="Google Shape;333;p54"/>
          <p:cNvSpPr txBox="1"/>
          <p:nvPr>
            <p:ph type="title"/>
          </p:nvPr>
        </p:nvSpPr>
        <p:spPr>
          <a:xfrm>
            <a:off x="311700" y="966225"/>
            <a:ext cx="205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999999"/>
                </a:solidFill>
              </a:rPr>
              <a:t>eller LIFO-kø</a:t>
            </a:r>
            <a:endParaRPr i="1" sz="1800">
              <a:solidFill>
                <a:srgbClr val="999999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Queue</a:t>
            </a:r>
            <a:endParaRPr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9" name="Google Shape;339;p55"/>
          <p:cNvSpPr/>
          <p:nvPr/>
        </p:nvSpPr>
        <p:spPr>
          <a:xfrm rot="5400000">
            <a:off x="3228425" y="1432625"/>
            <a:ext cx="1894200" cy="2944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0" name="Google Shape;340;p55"/>
          <p:cNvCxnSpPr/>
          <p:nvPr/>
        </p:nvCxnSpPr>
        <p:spPr>
          <a:xfrm rot="5400000">
            <a:off x="4246475" y="29047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55"/>
          <p:cNvCxnSpPr/>
          <p:nvPr/>
        </p:nvCxnSpPr>
        <p:spPr>
          <a:xfrm rot="5400000">
            <a:off x="3416425" y="29118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55"/>
          <p:cNvCxnSpPr/>
          <p:nvPr/>
        </p:nvCxnSpPr>
        <p:spPr>
          <a:xfrm rot="5400000">
            <a:off x="3831450" y="29047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55"/>
          <p:cNvCxnSpPr/>
          <p:nvPr/>
        </p:nvCxnSpPr>
        <p:spPr>
          <a:xfrm rot="5400000">
            <a:off x="2718000" y="29047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55"/>
          <p:cNvCxnSpPr/>
          <p:nvPr/>
        </p:nvCxnSpPr>
        <p:spPr>
          <a:xfrm rot="5400000">
            <a:off x="2388250" y="29047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55"/>
          <p:cNvCxnSpPr/>
          <p:nvPr/>
        </p:nvCxnSpPr>
        <p:spPr>
          <a:xfrm rot="5400000">
            <a:off x="2079775" y="29047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55"/>
          <p:cNvCxnSpPr/>
          <p:nvPr/>
        </p:nvCxnSpPr>
        <p:spPr>
          <a:xfrm>
            <a:off x="1226975" y="2904725"/>
            <a:ext cx="15834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55"/>
          <p:cNvCxnSpPr/>
          <p:nvPr/>
        </p:nvCxnSpPr>
        <p:spPr>
          <a:xfrm>
            <a:off x="5420600" y="2837850"/>
            <a:ext cx="15960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55"/>
          <p:cNvCxnSpPr/>
          <p:nvPr/>
        </p:nvCxnSpPr>
        <p:spPr>
          <a:xfrm>
            <a:off x="5391700" y="1402725"/>
            <a:ext cx="0" cy="680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9" name="Google Shape;349;p55"/>
          <p:cNvSpPr txBox="1"/>
          <p:nvPr>
            <p:ph idx="4294967295" type="body"/>
          </p:nvPr>
        </p:nvSpPr>
        <p:spPr>
          <a:xfrm>
            <a:off x="6274225" y="2371350"/>
            <a:ext cx="7872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Pop()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55"/>
          <p:cNvSpPr txBox="1"/>
          <p:nvPr>
            <p:ph idx="4294967295" type="body"/>
          </p:nvPr>
        </p:nvSpPr>
        <p:spPr>
          <a:xfrm>
            <a:off x="1226975" y="2401350"/>
            <a:ext cx="1377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Push(item)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55"/>
          <p:cNvSpPr txBox="1"/>
          <p:nvPr>
            <p:ph idx="4294967295" type="body"/>
          </p:nvPr>
        </p:nvSpPr>
        <p:spPr>
          <a:xfrm>
            <a:off x="5004700" y="966225"/>
            <a:ext cx="10224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Peek()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55"/>
          <p:cNvSpPr txBox="1"/>
          <p:nvPr/>
        </p:nvSpPr>
        <p:spPr>
          <a:xfrm>
            <a:off x="3520098" y="2500423"/>
            <a:ext cx="964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...</a:t>
            </a:r>
            <a:endParaRPr sz="3000"/>
          </a:p>
        </p:txBody>
      </p:sp>
      <p:sp>
        <p:nvSpPr>
          <p:cNvPr id="353" name="Google Shape;353;p55"/>
          <p:cNvSpPr txBox="1"/>
          <p:nvPr>
            <p:ph type="title"/>
          </p:nvPr>
        </p:nvSpPr>
        <p:spPr>
          <a:xfrm>
            <a:off x="311700" y="96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999999"/>
                </a:solidFill>
              </a:rPr>
              <a:t>eller FIFO-kø</a:t>
            </a:r>
            <a:endParaRPr i="1" sz="1800">
              <a:solidFill>
                <a:srgbClr val="999999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550" y="109575"/>
            <a:ext cx="4374899" cy="492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Double-ended q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ueue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9" name="Google Shape;359;p56"/>
          <p:cNvSpPr/>
          <p:nvPr/>
        </p:nvSpPr>
        <p:spPr>
          <a:xfrm rot="5400000">
            <a:off x="3214025" y="1904225"/>
            <a:ext cx="1894200" cy="2915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" name="Google Shape;360;p56"/>
          <p:cNvCxnSpPr/>
          <p:nvPr/>
        </p:nvCxnSpPr>
        <p:spPr>
          <a:xfrm rot="5400000">
            <a:off x="4246475" y="33619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56"/>
          <p:cNvCxnSpPr/>
          <p:nvPr/>
        </p:nvCxnSpPr>
        <p:spPr>
          <a:xfrm rot="5400000">
            <a:off x="3416425" y="33690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56"/>
          <p:cNvCxnSpPr/>
          <p:nvPr/>
        </p:nvCxnSpPr>
        <p:spPr>
          <a:xfrm rot="5400000">
            <a:off x="3831450" y="33619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56"/>
          <p:cNvCxnSpPr/>
          <p:nvPr/>
        </p:nvCxnSpPr>
        <p:spPr>
          <a:xfrm rot="5400000">
            <a:off x="2718000" y="33619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56"/>
          <p:cNvCxnSpPr/>
          <p:nvPr/>
        </p:nvCxnSpPr>
        <p:spPr>
          <a:xfrm rot="5400000">
            <a:off x="2388250" y="33619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56"/>
          <p:cNvCxnSpPr/>
          <p:nvPr/>
        </p:nvCxnSpPr>
        <p:spPr>
          <a:xfrm rot="5400000">
            <a:off x="2079775" y="33619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56"/>
          <p:cNvCxnSpPr/>
          <p:nvPr/>
        </p:nvCxnSpPr>
        <p:spPr>
          <a:xfrm>
            <a:off x="1226975" y="3028950"/>
            <a:ext cx="15834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56"/>
          <p:cNvCxnSpPr/>
          <p:nvPr/>
        </p:nvCxnSpPr>
        <p:spPr>
          <a:xfrm>
            <a:off x="5533850" y="4173838"/>
            <a:ext cx="15960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56"/>
          <p:cNvCxnSpPr/>
          <p:nvPr/>
        </p:nvCxnSpPr>
        <p:spPr>
          <a:xfrm>
            <a:off x="5391700" y="1859925"/>
            <a:ext cx="0" cy="702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56"/>
          <p:cNvSpPr txBox="1"/>
          <p:nvPr>
            <p:ph idx="4294967295" type="body"/>
          </p:nvPr>
        </p:nvSpPr>
        <p:spPr>
          <a:xfrm>
            <a:off x="6145275" y="3701175"/>
            <a:ext cx="13089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Pop-right()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56"/>
          <p:cNvSpPr txBox="1"/>
          <p:nvPr>
            <p:ph idx="4294967295" type="body"/>
          </p:nvPr>
        </p:nvSpPr>
        <p:spPr>
          <a:xfrm>
            <a:off x="865525" y="2525575"/>
            <a:ext cx="17388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Push-left(item)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56"/>
          <p:cNvSpPr txBox="1"/>
          <p:nvPr>
            <p:ph idx="4294967295" type="body"/>
          </p:nvPr>
        </p:nvSpPr>
        <p:spPr>
          <a:xfrm>
            <a:off x="4694500" y="1423425"/>
            <a:ext cx="14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Peek-right()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2" name="Google Shape;372;p56"/>
          <p:cNvCxnSpPr/>
          <p:nvPr/>
        </p:nvCxnSpPr>
        <p:spPr>
          <a:xfrm>
            <a:off x="1214375" y="4167675"/>
            <a:ext cx="15960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73" name="Google Shape;373;p56"/>
          <p:cNvSpPr txBox="1"/>
          <p:nvPr>
            <p:ph idx="4294967295" type="body"/>
          </p:nvPr>
        </p:nvSpPr>
        <p:spPr>
          <a:xfrm>
            <a:off x="925100" y="3731175"/>
            <a:ext cx="13608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Pop-left()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4" name="Google Shape;374;p56"/>
          <p:cNvCxnSpPr/>
          <p:nvPr/>
        </p:nvCxnSpPr>
        <p:spPr>
          <a:xfrm>
            <a:off x="2857475" y="1911413"/>
            <a:ext cx="0" cy="693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56"/>
          <p:cNvSpPr txBox="1"/>
          <p:nvPr>
            <p:ph idx="4294967295" type="body"/>
          </p:nvPr>
        </p:nvSpPr>
        <p:spPr>
          <a:xfrm>
            <a:off x="2206625" y="1453725"/>
            <a:ext cx="13089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Peek-left()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6" name="Google Shape;376;p56"/>
          <p:cNvCxnSpPr/>
          <p:nvPr/>
        </p:nvCxnSpPr>
        <p:spPr>
          <a:xfrm>
            <a:off x="5483950" y="3053388"/>
            <a:ext cx="15834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77" name="Google Shape;377;p56"/>
          <p:cNvSpPr txBox="1"/>
          <p:nvPr>
            <p:ph idx="4294967295" type="body"/>
          </p:nvPr>
        </p:nvSpPr>
        <p:spPr>
          <a:xfrm>
            <a:off x="5739875" y="2550013"/>
            <a:ext cx="18765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Push-right(item)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56"/>
          <p:cNvSpPr txBox="1"/>
          <p:nvPr/>
        </p:nvSpPr>
        <p:spPr>
          <a:xfrm>
            <a:off x="3541926" y="2986604"/>
            <a:ext cx="964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...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Linked list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4" name="Google Shape;384;p57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5" name="Google Shape;385;p57"/>
          <p:cNvCxnSpPr>
            <a:stCxn id="384" idx="0"/>
            <a:endCxn id="384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57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7" name="Google Shape;387;p57"/>
          <p:cNvCxnSpPr>
            <a:stCxn id="386" idx="0"/>
            <a:endCxn id="386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57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9" name="Google Shape;389;p57"/>
          <p:cNvCxnSpPr>
            <a:stCxn id="388" idx="0"/>
            <a:endCxn id="388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57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1" name="Google Shape;391;p57"/>
          <p:cNvCxnSpPr>
            <a:stCxn id="390" idx="0"/>
            <a:endCxn id="390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57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3" name="Google Shape;393;p57"/>
          <p:cNvCxnSpPr>
            <a:stCxn id="392" idx="0"/>
            <a:endCxn id="392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57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5" name="Google Shape;395;p57"/>
          <p:cNvCxnSpPr>
            <a:stCxn id="394" idx="0"/>
            <a:endCxn id="394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57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97" name="Google Shape;397;p57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98" name="Google Shape;398;p57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99" name="Google Shape;399;p57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00" name="Google Shape;400;p57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401" name="Google Shape;401;p57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57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403" name="Google Shape;403;p57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04" name="Google Shape;404;p57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405" name="Google Shape;405;p57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06" name="Google Shape;406;p57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407" name="Google Shape;407;p57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408" name="Google Shape;408;p57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414" name="Google Shape;414;p58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5" name="Google Shape;415;p58"/>
          <p:cNvCxnSpPr>
            <a:stCxn id="414" idx="0"/>
            <a:endCxn id="414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6" name="Google Shape;416;p58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7" name="Google Shape;417;p58"/>
          <p:cNvCxnSpPr>
            <a:stCxn id="416" idx="0"/>
            <a:endCxn id="416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58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9" name="Google Shape;419;p58"/>
          <p:cNvCxnSpPr>
            <a:stCxn id="418" idx="0"/>
            <a:endCxn id="418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58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1" name="Google Shape;421;p58"/>
          <p:cNvCxnSpPr>
            <a:stCxn id="420" idx="0"/>
            <a:endCxn id="420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" name="Google Shape;422;p58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3" name="Google Shape;423;p58"/>
          <p:cNvCxnSpPr>
            <a:stCxn id="422" idx="0"/>
            <a:endCxn id="422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58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5" name="Google Shape;425;p58"/>
          <p:cNvCxnSpPr>
            <a:stCxn id="424" idx="0"/>
            <a:endCxn id="424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58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27" name="Google Shape;427;p58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28" name="Google Shape;428;p58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29" name="Google Shape;429;p58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30" name="Google Shape;430;p58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431" name="Google Shape;431;p58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58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433" name="Google Shape;433;p58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34" name="Google Shape;434;p58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435" name="Google Shape;435;p58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36" name="Google Shape;436;p58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437" name="Google Shape;437;p58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438" name="Google Shape;438;p58"/>
          <p:cNvSpPr txBox="1"/>
          <p:nvPr>
            <p:ph idx="4294967295" type="body"/>
          </p:nvPr>
        </p:nvSpPr>
        <p:spPr>
          <a:xfrm>
            <a:off x="2447400" y="2971800"/>
            <a:ext cx="40941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Søke etter et element i listen?</a:t>
            </a:r>
            <a:endParaRPr/>
          </a:p>
        </p:txBody>
      </p:sp>
      <p:sp>
        <p:nvSpPr>
          <p:cNvPr id="439" name="Google Shape;439;p58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 txBox="1"/>
          <p:nvPr>
            <p:ph idx="4294967295" type="body"/>
          </p:nvPr>
        </p:nvSpPr>
        <p:spPr>
          <a:xfrm>
            <a:off x="2447400" y="2971800"/>
            <a:ext cx="4087500" cy="19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Søke etter et element i listen?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Begynne fra starten → lineært søk</a:t>
            </a:r>
            <a:br>
              <a:rPr lang="en"/>
            </a:br>
            <a:r>
              <a:rPr lang="en"/>
              <a:t>Kjøretid: O(n)</a:t>
            </a:r>
            <a:endParaRPr/>
          </a:p>
        </p:txBody>
      </p:sp>
      <p:sp>
        <p:nvSpPr>
          <p:cNvPr id="445" name="Google Shape;44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446" name="Google Shape;446;p59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7" name="Google Shape;447;p59"/>
          <p:cNvCxnSpPr>
            <a:stCxn id="446" idx="0"/>
            <a:endCxn id="446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59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9" name="Google Shape;449;p59"/>
          <p:cNvCxnSpPr>
            <a:stCxn id="448" idx="0"/>
            <a:endCxn id="448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59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1" name="Google Shape;451;p59"/>
          <p:cNvCxnSpPr>
            <a:stCxn id="450" idx="0"/>
            <a:endCxn id="450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59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3" name="Google Shape;453;p59"/>
          <p:cNvCxnSpPr>
            <a:stCxn id="452" idx="0"/>
            <a:endCxn id="452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59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5" name="Google Shape;455;p59"/>
          <p:cNvCxnSpPr>
            <a:stCxn id="454" idx="0"/>
            <a:endCxn id="454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59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7" name="Google Shape;457;p59"/>
          <p:cNvCxnSpPr>
            <a:stCxn id="456" idx="0"/>
            <a:endCxn id="456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59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59" name="Google Shape;459;p59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60" name="Google Shape;460;p59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61" name="Google Shape;461;p59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62" name="Google Shape;462;p59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463" name="Google Shape;463;p59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59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  <p:sp>
        <p:nvSpPr>
          <p:cNvPr id="465" name="Google Shape;465;p59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466" name="Google Shape;466;p59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67" name="Google Shape;467;p59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468" name="Google Shape;468;p59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69" name="Google Shape;469;p59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470" name="Google Shape;470;p59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476" name="Google Shape;476;p60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7" name="Google Shape;477;p60"/>
          <p:cNvCxnSpPr>
            <a:stCxn id="476" idx="0"/>
            <a:endCxn id="476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60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9" name="Google Shape;479;p60"/>
          <p:cNvCxnSpPr>
            <a:stCxn id="478" idx="0"/>
            <a:endCxn id="478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60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1" name="Google Shape;481;p60"/>
          <p:cNvCxnSpPr>
            <a:stCxn id="480" idx="0"/>
            <a:endCxn id="480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60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3" name="Google Shape;483;p60"/>
          <p:cNvCxnSpPr>
            <a:stCxn id="482" idx="0"/>
            <a:endCxn id="482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60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5" name="Google Shape;485;p60"/>
          <p:cNvCxnSpPr>
            <a:stCxn id="484" idx="0"/>
            <a:endCxn id="484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60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7" name="Google Shape;487;p60"/>
          <p:cNvCxnSpPr>
            <a:stCxn id="486" idx="0"/>
            <a:endCxn id="486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60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89" name="Google Shape;489;p60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90" name="Google Shape;490;p60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91" name="Google Shape;491;p60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92" name="Google Shape;492;p60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493" name="Google Shape;493;p60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4" name="Google Shape;494;p60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495" name="Google Shape;495;p60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96" name="Google Shape;496;p60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497" name="Google Shape;497;p60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98" name="Google Shape;498;p60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499" name="Google Shape;499;p60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00" name="Google Shape;500;p60"/>
          <p:cNvSpPr txBox="1"/>
          <p:nvPr>
            <p:ph idx="4294967295" type="body"/>
          </p:nvPr>
        </p:nvSpPr>
        <p:spPr>
          <a:xfrm>
            <a:off x="2447400" y="2971800"/>
            <a:ext cx="40941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Sette inn element først i listen?</a:t>
            </a:r>
            <a:endParaRPr/>
          </a:p>
        </p:txBody>
      </p:sp>
      <p:sp>
        <p:nvSpPr>
          <p:cNvPr id="501" name="Google Shape;501;p60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1"/>
          <p:cNvSpPr txBox="1"/>
          <p:nvPr>
            <p:ph idx="4294967295" type="body"/>
          </p:nvPr>
        </p:nvSpPr>
        <p:spPr>
          <a:xfrm>
            <a:off x="2447400" y="2971800"/>
            <a:ext cx="5718600" cy="20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Sette inn element først i listen?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Sett inn element → Sett peker til neste element i listen</a:t>
            </a:r>
            <a:br>
              <a:rPr lang="en"/>
            </a:br>
            <a:r>
              <a:rPr lang="en"/>
              <a:t>Kjøretid: O(1)</a:t>
            </a:r>
            <a:endParaRPr/>
          </a:p>
        </p:txBody>
      </p:sp>
      <p:sp>
        <p:nvSpPr>
          <p:cNvPr id="507" name="Google Shape;50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508" name="Google Shape;508;p61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9" name="Google Shape;509;p61"/>
          <p:cNvCxnSpPr>
            <a:stCxn id="508" idx="0"/>
            <a:endCxn id="508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61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1" name="Google Shape;511;p61"/>
          <p:cNvCxnSpPr>
            <a:stCxn id="510" idx="0"/>
            <a:endCxn id="510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61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3" name="Google Shape;513;p61"/>
          <p:cNvCxnSpPr>
            <a:stCxn id="512" idx="0"/>
            <a:endCxn id="512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61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5" name="Google Shape;515;p61"/>
          <p:cNvCxnSpPr>
            <a:stCxn id="514" idx="0"/>
            <a:endCxn id="514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" name="Google Shape;516;p61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7" name="Google Shape;517;p61"/>
          <p:cNvCxnSpPr>
            <a:stCxn id="516" idx="0"/>
            <a:endCxn id="516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" name="Google Shape;518;p61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9" name="Google Shape;519;p61"/>
          <p:cNvCxnSpPr>
            <a:stCxn id="518" idx="0"/>
            <a:endCxn id="518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61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21" name="Google Shape;521;p61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22" name="Google Shape;522;p61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23" name="Google Shape;523;p61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24" name="Google Shape;524;p61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525" name="Google Shape;525;p61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6" name="Google Shape;526;p61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527" name="Google Shape;527;p61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28" name="Google Shape;528;p61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529" name="Google Shape;529;p61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530" name="Google Shape;530;p61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531" name="Google Shape;531;p61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32" name="Google Shape;532;p61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538" name="Google Shape;538;p62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9" name="Google Shape;539;p62"/>
          <p:cNvCxnSpPr>
            <a:stCxn id="538" idx="0"/>
            <a:endCxn id="538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0" name="Google Shape;540;p62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1" name="Google Shape;541;p62"/>
          <p:cNvCxnSpPr>
            <a:stCxn id="540" idx="0"/>
            <a:endCxn id="540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2" name="Google Shape;542;p62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3" name="Google Shape;543;p62"/>
          <p:cNvCxnSpPr>
            <a:stCxn id="542" idx="0"/>
            <a:endCxn id="542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62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5" name="Google Shape;545;p62"/>
          <p:cNvCxnSpPr>
            <a:stCxn id="544" idx="0"/>
            <a:endCxn id="544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62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7" name="Google Shape;547;p62"/>
          <p:cNvCxnSpPr>
            <a:stCxn id="546" idx="0"/>
            <a:endCxn id="546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62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9" name="Google Shape;549;p62"/>
          <p:cNvCxnSpPr>
            <a:stCxn id="548" idx="0"/>
            <a:endCxn id="548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62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51" name="Google Shape;551;p62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52" name="Google Shape;552;p62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53" name="Google Shape;553;p62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54" name="Google Shape;554;p62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555" name="Google Shape;555;p62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62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557" name="Google Shape;557;p62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58" name="Google Shape;558;p62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559" name="Google Shape;559;p62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560" name="Google Shape;560;p62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561" name="Google Shape;561;p62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62" name="Google Shape;562;p62"/>
          <p:cNvSpPr txBox="1"/>
          <p:nvPr>
            <p:ph idx="4294967295" type="body"/>
          </p:nvPr>
        </p:nvSpPr>
        <p:spPr>
          <a:xfrm>
            <a:off x="2447400" y="2971800"/>
            <a:ext cx="40941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Sette inn element midt i listen?</a:t>
            </a:r>
            <a:endParaRPr/>
          </a:p>
        </p:txBody>
      </p:sp>
      <p:sp>
        <p:nvSpPr>
          <p:cNvPr id="563" name="Google Shape;563;p62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3"/>
          <p:cNvSpPr txBox="1"/>
          <p:nvPr>
            <p:ph idx="4294967295" type="body"/>
          </p:nvPr>
        </p:nvSpPr>
        <p:spPr>
          <a:xfrm>
            <a:off x="2447400" y="2971800"/>
            <a:ext cx="5878500" cy="17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Sette inn element midt i listen?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Søke seg frem </a:t>
            </a:r>
            <a:r>
              <a:rPr lang="en"/>
              <a:t>→ </a:t>
            </a:r>
            <a:r>
              <a:rPr lang="en"/>
              <a:t>oppdatere lenker </a:t>
            </a:r>
            <a:r>
              <a:rPr lang="en"/>
              <a:t>→ </a:t>
            </a:r>
            <a:r>
              <a:rPr lang="en"/>
              <a:t>sette inn element</a:t>
            </a:r>
            <a:br>
              <a:rPr lang="en"/>
            </a:br>
            <a:r>
              <a:rPr lang="en"/>
              <a:t>Kjøretid: O(n)</a:t>
            </a:r>
            <a:endParaRPr/>
          </a:p>
        </p:txBody>
      </p:sp>
      <p:sp>
        <p:nvSpPr>
          <p:cNvPr id="569" name="Google Shape;56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570" name="Google Shape;570;p63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1" name="Google Shape;571;p63"/>
          <p:cNvCxnSpPr>
            <a:stCxn id="570" idx="0"/>
            <a:endCxn id="570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63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3" name="Google Shape;573;p63"/>
          <p:cNvCxnSpPr>
            <a:stCxn id="572" idx="0"/>
            <a:endCxn id="572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63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5" name="Google Shape;575;p63"/>
          <p:cNvCxnSpPr>
            <a:stCxn id="574" idx="0"/>
            <a:endCxn id="574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" name="Google Shape;576;p63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7" name="Google Shape;577;p63"/>
          <p:cNvCxnSpPr>
            <a:stCxn id="576" idx="0"/>
            <a:endCxn id="576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63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9" name="Google Shape;579;p63"/>
          <p:cNvCxnSpPr>
            <a:stCxn id="578" idx="0"/>
            <a:endCxn id="578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0" name="Google Shape;580;p63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1" name="Google Shape;581;p63"/>
          <p:cNvCxnSpPr>
            <a:stCxn id="580" idx="0"/>
            <a:endCxn id="580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" name="Google Shape;582;p63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83" name="Google Shape;583;p63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84" name="Google Shape;584;p63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85" name="Google Shape;585;p63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86" name="Google Shape;586;p63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587" name="Google Shape;587;p63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8" name="Google Shape;588;p63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589" name="Google Shape;589;p63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90" name="Google Shape;590;p63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591" name="Google Shape;591;p63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592" name="Google Shape;592;p63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593" name="Google Shape;593;p63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94" name="Google Shape;594;p63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600" name="Google Shape;600;p64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1" name="Google Shape;601;p64"/>
          <p:cNvCxnSpPr>
            <a:stCxn id="600" idx="0"/>
            <a:endCxn id="600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64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3" name="Google Shape;603;p64"/>
          <p:cNvCxnSpPr>
            <a:stCxn id="602" idx="0"/>
            <a:endCxn id="602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64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5" name="Google Shape;605;p64"/>
          <p:cNvCxnSpPr>
            <a:stCxn id="604" idx="0"/>
            <a:endCxn id="604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6" name="Google Shape;606;p64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7" name="Google Shape;607;p64"/>
          <p:cNvCxnSpPr>
            <a:stCxn id="606" idx="0"/>
            <a:endCxn id="606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64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9" name="Google Shape;609;p64"/>
          <p:cNvCxnSpPr>
            <a:stCxn id="608" idx="0"/>
            <a:endCxn id="608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" name="Google Shape;610;p64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1" name="Google Shape;611;p64"/>
          <p:cNvCxnSpPr>
            <a:stCxn id="610" idx="0"/>
            <a:endCxn id="610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64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13" name="Google Shape;613;p64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14" name="Google Shape;614;p64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15" name="Google Shape;615;p64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16" name="Google Shape;616;p64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617" name="Google Shape;617;p64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8" name="Google Shape;618;p64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619" name="Google Shape;619;p64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20" name="Google Shape;620;p64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621" name="Google Shape;621;p64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622" name="Google Shape;622;p64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623" name="Google Shape;623;p64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624" name="Google Shape;624;p64"/>
          <p:cNvSpPr txBox="1"/>
          <p:nvPr>
            <p:ph idx="4294967295" type="body"/>
          </p:nvPr>
        </p:nvSpPr>
        <p:spPr>
          <a:xfrm>
            <a:off x="2447400" y="2971800"/>
            <a:ext cx="40941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Slette element i listen?</a:t>
            </a:r>
            <a:endParaRPr/>
          </a:p>
        </p:txBody>
      </p:sp>
      <p:sp>
        <p:nvSpPr>
          <p:cNvPr id="625" name="Google Shape;625;p64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5"/>
          <p:cNvSpPr txBox="1"/>
          <p:nvPr>
            <p:ph idx="4294967295" type="body"/>
          </p:nvPr>
        </p:nvSpPr>
        <p:spPr>
          <a:xfrm>
            <a:off x="2447400" y="2971800"/>
            <a:ext cx="6693300" cy="18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Slette element i listen?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Søke seg frem →  oppdatere lenke ved å hoppe over et element</a:t>
            </a:r>
            <a:br>
              <a:rPr lang="en"/>
            </a:br>
            <a:r>
              <a:rPr lang="en"/>
              <a:t>Kjøretid: O(n)</a:t>
            </a:r>
            <a:endParaRPr/>
          </a:p>
        </p:txBody>
      </p:sp>
      <p:sp>
        <p:nvSpPr>
          <p:cNvPr id="631" name="Google Shape;63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632" name="Google Shape;632;p65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3" name="Google Shape;633;p65"/>
          <p:cNvCxnSpPr>
            <a:stCxn id="632" idx="0"/>
            <a:endCxn id="632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65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5" name="Google Shape;635;p65"/>
          <p:cNvCxnSpPr>
            <a:stCxn id="634" idx="0"/>
            <a:endCxn id="634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" name="Google Shape;636;p65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7" name="Google Shape;637;p65"/>
          <p:cNvCxnSpPr>
            <a:stCxn id="636" idx="0"/>
            <a:endCxn id="636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65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9" name="Google Shape;639;p65"/>
          <p:cNvCxnSpPr>
            <a:stCxn id="638" idx="0"/>
            <a:endCxn id="638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65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1" name="Google Shape;641;p65"/>
          <p:cNvCxnSpPr>
            <a:stCxn id="640" idx="0"/>
            <a:endCxn id="640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65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3" name="Google Shape;643;p65"/>
          <p:cNvCxnSpPr>
            <a:stCxn id="642" idx="0"/>
            <a:endCxn id="642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4" name="Google Shape;644;p65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45" name="Google Shape;645;p65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46" name="Google Shape;646;p65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47" name="Google Shape;647;p65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48" name="Google Shape;648;p65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649" name="Google Shape;649;p65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0" name="Google Shape;650;p65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651" name="Google Shape;651;p65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52" name="Google Shape;652;p65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653" name="Google Shape;653;p65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654" name="Google Shape;654;p65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655" name="Google Shape;655;p65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656" name="Google Shape;656;p65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175" y="-25761"/>
            <a:ext cx="3617650" cy="521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Doubly l</a:t>
            </a:r>
            <a:r>
              <a:rPr lang="en"/>
              <a:t>inked list</a:t>
            </a:r>
            <a:endParaRPr/>
          </a:p>
        </p:txBody>
      </p:sp>
      <p:sp>
        <p:nvSpPr>
          <p:cNvPr id="662" name="Google Shape;662;p66"/>
          <p:cNvSpPr/>
          <p:nvPr/>
        </p:nvSpPr>
        <p:spPr>
          <a:xfrm>
            <a:off x="71652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3" name="Google Shape;663;p66"/>
          <p:cNvCxnSpPr/>
          <p:nvPr/>
        </p:nvCxnSpPr>
        <p:spPr>
          <a:xfrm>
            <a:off x="11882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66"/>
          <p:cNvCxnSpPr/>
          <p:nvPr/>
        </p:nvCxnSpPr>
        <p:spPr>
          <a:xfrm rot="10800000">
            <a:off x="951925" y="22441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5" name="Google Shape;665;p66"/>
          <p:cNvSpPr txBox="1"/>
          <p:nvPr>
            <p:ph idx="4294967295" type="body"/>
          </p:nvPr>
        </p:nvSpPr>
        <p:spPr>
          <a:xfrm>
            <a:off x="126172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666" name="Google Shape;666;p66"/>
          <p:cNvCxnSpPr/>
          <p:nvPr/>
        </p:nvCxnSpPr>
        <p:spPr>
          <a:xfrm>
            <a:off x="16651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7" name="Google Shape;667;p66"/>
          <p:cNvSpPr/>
          <p:nvPr/>
        </p:nvSpPr>
        <p:spPr>
          <a:xfrm>
            <a:off x="259997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8" name="Google Shape;668;p66"/>
          <p:cNvCxnSpPr/>
          <p:nvPr/>
        </p:nvCxnSpPr>
        <p:spPr>
          <a:xfrm>
            <a:off x="30717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66"/>
          <p:cNvCxnSpPr/>
          <p:nvPr/>
        </p:nvCxnSpPr>
        <p:spPr>
          <a:xfrm>
            <a:off x="35486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0" name="Google Shape;670;p66"/>
          <p:cNvSpPr/>
          <p:nvPr/>
        </p:nvSpPr>
        <p:spPr>
          <a:xfrm>
            <a:off x="448342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1" name="Google Shape;671;p66"/>
          <p:cNvCxnSpPr/>
          <p:nvPr/>
        </p:nvCxnSpPr>
        <p:spPr>
          <a:xfrm>
            <a:off x="49551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66"/>
          <p:cNvCxnSpPr/>
          <p:nvPr/>
        </p:nvCxnSpPr>
        <p:spPr>
          <a:xfrm>
            <a:off x="54320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66"/>
          <p:cNvSpPr/>
          <p:nvPr/>
        </p:nvSpPr>
        <p:spPr>
          <a:xfrm>
            <a:off x="636687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4" name="Google Shape;674;p66"/>
          <p:cNvCxnSpPr/>
          <p:nvPr/>
        </p:nvCxnSpPr>
        <p:spPr>
          <a:xfrm>
            <a:off x="68386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66"/>
          <p:cNvCxnSpPr/>
          <p:nvPr/>
        </p:nvCxnSpPr>
        <p:spPr>
          <a:xfrm>
            <a:off x="73155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66"/>
          <p:cNvSpPr txBox="1"/>
          <p:nvPr>
            <p:ph idx="4294967295" type="body"/>
          </p:nvPr>
        </p:nvSpPr>
        <p:spPr>
          <a:xfrm>
            <a:off x="314517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677" name="Google Shape;677;p66"/>
          <p:cNvSpPr txBox="1"/>
          <p:nvPr>
            <p:ph idx="4294967295" type="body"/>
          </p:nvPr>
        </p:nvSpPr>
        <p:spPr>
          <a:xfrm>
            <a:off x="502862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78" name="Google Shape;678;p66"/>
          <p:cNvSpPr txBox="1"/>
          <p:nvPr>
            <p:ph idx="4294967295" type="body"/>
          </p:nvPr>
        </p:nvSpPr>
        <p:spPr>
          <a:xfrm>
            <a:off x="691207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679" name="Google Shape;679;p66"/>
          <p:cNvSpPr/>
          <p:nvPr/>
        </p:nvSpPr>
        <p:spPr>
          <a:xfrm>
            <a:off x="1880050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80" name="Google Shape;680;p66"/>
          <p:cNvSpPr/>
          <p:nvPr/>
        </p:nvSpPr>
        <p:spPr>
          <a:xfrm>
            <a:off x="3773025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81" name="Google Shape;681;p66"/>
          <p:cNvSpPr/>
          <p:nvPr/>
        </p:nvSpPr>
        <p:spPr>
          <a:xfrm>
            <a:off x="5656475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82" name="Google Shape;682;p66"/>
          <p:cNvSpPr/>
          <p:nvPr/>
        </p:nvSpPr>
        <p:spPr>
          <a:xfrm rot="10800000">
            <a:off x="565647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83" name="Google Shape;683;p66"/>
          <p:cNvSpPr/>
          <p:nvPr/>
        </p:nvSpPr>
        <p:spPr>
          <a:xfrm rot="10800000">
            <a:off x="377302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84" name="Google Shape;684;p66"/>
          <p:cNvSpPr/>
          <p:nvPr/>
        </p:nvSpPr>
        <p:spPr>
          <a:xfrm rot="10800000">
            <a:off x="188957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685" name="Google Shape;685;p66"/>
          <p:cNvCxnSpPr/>
          <p:nvPr/>
        </p:nvCxnSpPr>
        <p:spPr>
          <a:xfrm rot="10800000">
            <a:off x="7539025" y="22441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6" name="Google Shape;686;p66"/>
          <p:cNvSpPr txBox="1"/>
          <p:nvPr>
            <p:ph idx="4294967295" type="body"/>
          </p:nvPr>
        </p:nvSpPr>
        <p:spPr>
          <a:xfrm>
            <a:off x="551125" y="28897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  <p:sp>
        <p:nvSpPr>
          <p:cNvPr id="687" name="Google Shape;687;p66"/>
          <p:cNvSpPr txBox="1"/>
          <p:nvPr>
            <p:ph idx="4294967295" type="body"/>
          </p:nvPr>
        </p:nvSpPr>
        <p:spPr>
          <a:xfrm>
            <a:off x="7138225" y="28897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Tail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Doubly linked list</a:t>
            </a:r>
            <a:endParaRPr/>
          </a:p>
        </p:txBody>
      </p:sp>
      <p:sp>
        <p:nvSpPr>
          <p:cNvPr id="693" name="Google Shape;693;p67"/>
          <p:cNvSpPr txBox="1"/>
          <p:nvPr>
            <p:ph idx="4294967295" type="body"/>
          </p:nvPr>
        </p:nvSpPr>
        <p:spPr>
          <a:xfrm>
            <a:off x="2447400" y="2889750"/>
            <a:ext cx="32826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Slette element i listen?</a:t>
            </a:r>
            <a:endParaRPr/>
          </a:p>
        </p:txBody>
      </p:sp>
      <p:sp>
        <p:nvSpPr>
          <p:cNvPr id="694" name="Google Shape;694;p67"/>
          <p:cNvSpPr/>
          <p:nvPr/>
        </p:nvSpPr>
        <p:spPr>
          <a:xfrm>
            <a:off x="71652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5" name="Google Shape;695;p67"/>
          <p:cNvCxnSpPr/>
          <p:nvPr/>
        </p:nvCxnSpPr>
        <p:spPr>
          <a:xfrm>
            <a:off x="11882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" name="Google Shape;696;p67"/>
          <p:cNvCxnSpPr/>
          <p:nvPr/>
        </p:nvCxnSpPr>
        <p:spPr>
          <a:xfrm rot="10800000">
            <a:off x="951925" y="22441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7" name="Google Shape;697;p67"/>
          <p:cNvSpPr txBox="1"/>
          <p:nvPr>
            <p:ph idx="4294967295" type="body"/>
          </p:nvPr>
        </p:nvSpPr>
        <p:spPr>
          <a:xfrm>
            <a:off x="126172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698" name="Google Shape;698;p67"/>
          <p:cNvCxnSpPr/>
          <p:nvPr/>
        </p:nvCxnSpPr>
        <p:spPr>
          <a:xfrm>
            <a:off x="16651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9" name="Google Shape;699;p67"/>
          <p:cNvSpPr/>
          <p:nvPr/>
        </p:nvSpPr>
        <p:spPr>
          <a:xfrm>
            <a:off x="259997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0" name="Google Shape;700;p67"/>
          <p:cNvCxnSpPr/>
          <p:nvPr/>
        </p:nvCxnSpPr>
        <p:spPr>
          <a:xfrm>
            <a:off x="30717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1" name="Google Shape;701;p67"/>
          <p:cNvCxnSpPr/>
          <p:nvPr/>
        </p:nvCxnSpPr>
        <p:spPr>
          <a:xfrm>
            <a:off x="35486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2" name="Google Shape;702;p67"/>
          <p:cNvSpPr/>
          <p:nvPr/>
        </p:nvSpPr>
        <p:spPr>
          <a:xfrm>
            <a:off x="448342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3" name="Google Shape;703;p67"/>
          <p:cNvCxnSpPr/>
          <p:nvPr/>
        </p:nvCxnSpPr>
        <p:spPr>
          <a:xfrm>
            <a:off x="49551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67"/>
          <p:cNvCxnSpPr/>
          <p:nvPr/>
        </p:nvCxnSpPr>
        <p:spPr>
          <a:xfrm>
            <a:off x="54320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67"/>
          <p:cNvSpPr/>
          <p:nvPr/>
        </p:nvSpPr>
        <p:spPr>
          <a:xfrm>
            <a:off x="636687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6" name="Google Shape;706;p67"/>
          <p:cNvCxnSpPr/>
          <p:nvPr/>
        </p:nvCxnSpPr>
        <p:spPr>
          <a:xfrm>
            <a:off x="68386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67"/>
          <p:cNvCxnSpPr/>
          <p:nvPr/>
        </p:nvCxnSpPr>
        <p:spPr>
          <a:xfrm>
            <a:off x="73155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8" name="Google Shape;708;p67"/>
          <p:cNvSpPr txBox="1"/>
          <p:nvPr>
            <p:ph idx="4294967295" type="body"/>
          </p:nvPr>
        </p:nvSpPr>
        <p:spPr>
          <a:xfrm>
            <a:off x="314517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709" name="Google Shape;709;p67"/>
          <p:cNvSpPr txBox="1"/>
          <p:nvPr>
            <p:ph idx="4294967295" type="body"/>
          </p:nvPr>
        </p:nvSpPr>
        <p:spPr>
          <a:xfrm>
            <a:off x="502862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710" name="Google Shape;710;p67"/>
          <p:cNvSpPr txBox="1"/>
          <p:nvPr>
            <p:ph idx="4294967295" type="body"/>
          </p:nvPr>
        </p:nvSpPr>
        <p:spPr>
          <a:xfrm>
            <a:off x="691207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711" name="Google Shape;711;p67"/>
          <p:cNvSpPr/>
          <p:nvPr/>
        </p:nvSpPr>
        <p:spPr>
          <a:xfrm>
            <a:off x="1880050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12" name="Google Shape;712;p67"/>
          <p:cNvSpPr/>
          <p:nvPr/>
        </p:nvSpPr>
        <p:spPr>
          <a:xfrm>
            <a:off x="3773025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13" name="Google Shape;713;p67"/>
          <p:cNvSpPr/>
          <p:nvPr/>
        </p:nvSpPr>
        <p:spPr>
          <a:xfrm>
            <a:off x="5656475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14" name="Google Shape;714;p67"/>
          <p:cNvSpPr/>
          <p:nvPr/>
        </p:nvSpPr>
        <p:spPr>
          <a:xfrm rot="10800000">
            <a:off x="565647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15" name="Google Shape;715;p67"/>
          <p:cNvSpPr/>
          <p:nvPr/>
        </p:nvSpPr>
        <p:spPr>
          <a:xfrm rot="10800000">
            <a:off x="377302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16" name="Google Shape;716;p67"/>
          <p:cNvSpPr/>
          <p:nvPr/>
        </p:nvSpPr>
        <p:spPr>
          <a:xfrm rot="10800000">
            <a:off x="188957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717" name="Google Shape;717;p67"/>
          <p:cNvCxnSpPr/>
          <p:nvPr/>
        </p:nvCxnSpPr>
        <p:spPr>
          <a:xfrm rot="10800000">
            <a:off x="7539025" y="22441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8" name="Google Shape;718;p67"/>
          <p:cNvSpPr txBox="1"/>
          <p:nvPr>
            <p:ph idx="4294967295" type="body"/>
          </p:nvPr>
        </p:nvSpPr>
        <p:spPr>
          <a:xfrm>
            <a:off x="551125" y="28897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  <p:sp>
        <p:nvSpPr>
          <p:cNvPr id="719" name="Google Shape;719;p67"/>
          <p:cNvSpPr txBox="1"/>
          <p:nvPr>
            <p:ph idx="4294967295" type="body"/>
          </p:nvPr>
        </p:nvSpPr>
        <p:spPr>
          <a:xfrm>
            <a:off x="7138225" y="28897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Tail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Doubly linked list</a:t>
            </a:r>
            <a:endParaRPr/>
          </a:p>
        </p:txBody>
      </p:sp>
      <p:sp>
        <p:nvSpPr>
          <p:cNvPr id="725" name="Google Shape;725;p68"/>
          <p:cNvSpPr/>
          <p:nvPr/>
        </p:nvSpPr>
        <p:spPr>
          <a:xfrm>
            <a:off x="71652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6" name="Google Shape;726;p68"/>
          <p:cNvCxnSpPr/>
          <p:nvPr/>
        </p:nvCxnSpPr>
        <p:spPr>
          <a:xfrm>
            <a:off x="11882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p68"/>
          <p:cNvCxnSpPr/>
          <p:nvPr/>
        </p:nvCxnSpPr>
        <p:spPr>
          <a:xfrm rot="10800000">
            <a:off x="951925" y="22441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8" name="Google Shape;728;p68"/>
          <p:cNvSpPr txBox="1"/>
          <p:nvPr>
            <p:ph idx="4294967295" type="body"/>
          </p:nvPr>
        </p:nvSpPr>
        <p:spPr>
          <a:xfrm>
            <a:off x="126172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729" name="Google Shape;729;p68"/>
          <p:cNvCxnSpPr/>
          <p:nvPr/>
        </p:nvCxnSpPr>
        <p:spPr>
          <a:xfrm>
            <a:off x="16651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68"/>
          <p:cNvSpPr/>
          <p:nvPr/>
        </p:nvSpPr>
        <p:spPr>
          <a:xfrm>
            <a:off x="259997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1" name="Google Shape;731;p68"/>
          <p:cNvCxnSpPr/>
          <p:nvPr/>
        </p:nvCxnSpPr>
        <p:spPr>
          <a:xfrm>
            <a:off x="30717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68"/>
          <p:cNvCxnSpPr/>
          <p:nvPr/>
        </p:nvCxnSpPr>
        <p:spPr>
          <a:xfrm>
            <a:off x="35486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3" name="Google Shape;733;p68"/>
          <p:cNvSpPr/>
          <p:nvPr/>
        </p:nvSpPr>
        <p:spPr>
          <a:xfrm>
            <a:off x="448342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4" name="Google Shape;734;p68"/>
          <p:cNvCxnSpPr/>
          <p:nvPr/>
        </p:nvCxnSpPr>
        <p:spPr>
          <a:xfrm>
            <a:off x="49551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68"/>
          <p:cNvCxnSpPr/>
          <p:nvPr/>
        </p:nvCxnSpPr>
        <p:spPr>
          <a:xfrm>
            <a:off x="54320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6" name="Google Shape;736;p68"/>
          <p:cNvSpPr/>
          <p:nvPr/>
        </p:nvSpPr>
        <p:spPr>
          <a:xfrm>
            <a:off x="636687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7" name="Google Shape;737;p68"/>
          <p:cNvCxnSpPr/>
          <p:nvPr/>
        </p:nvCxnSpPr>
        <p:spPr>
          <a:xfrm>
            <a:off x="68386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68"/>
          <p:cNvCxnSpPr/>
          <p:nvPr/>
        </p:nvCxnSpPr>
        <p:spPr>
          <a:xfrm>
            <a:off x="73155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9" name="Google Shape;739;p68"/>
          <p:cNvSpPr txBox="1"/>
          <p:nvPr>
            <p:ph idx="4294967295" type="body"/>
          </p:nvPr>
        </p:nvSpPr>
        <p:spPr>
          <a:xfrm>
            <a:off x="314517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740" name="Google Shape;740;p68"/>
          <p:cNvSpPr txBox="1"/>
          <p:nvPr>
            <p:ph idx="4294967295" type="body"/>
          </p:nvPr>
        </p:nvSpPr>
        <p:spPr>
          <a:xfrm>
            <a:off x="502862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741" name="Google Shape;741;p68"/>
          <p:cNvSpPr txBox="1"/>
          <p:nvPr>
            <p:ph idx="4294967295" type="body"/>
          </p:nvPr>
        </p:nvSpPr>
        <p:spPr>
          <a:xfrm>
            <a:off x="691207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742" name="Google Shape;742;p68"/>
          <p:cNvSpPr/>
          <p:nvPr/>
        </p:nvSpPr>
        <p:spPr>
          <a:xfrm>
            <a:off x="1880050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43" name="Google Shape;743;p68"/>
          <p:cNvSpPr/>
          <p:nvPr/>
        </p:nvSpPr>
        <p:spPr>
          <a:xfrm>
            <a:off x="3773025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44" name="Google Shape;744;p68"/>
          <p:cNvSpPr/>
          <p:nvPr/>
        </p:nvSpPr>
        <p:spPr>
          <a:xfrm>
            <a:off x="5656475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45" name="Google Shape;745;p68"/>
          <p:cNvSpPr/>
          <p:nvPr/>
        </p:nvSpPr>
        <p:spPr>
          <a:xfrm rot="10800000">
            <a:off x="565647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46" name="Google Shape;746;p68"/>
          <p:cNvSpPr/>
          <p:nvPr/>
        </p:nvSpPr>
        <p:spPr>
          <a:xfrm rot="10800000">
            <a:off x="377302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47" name="Google Shape;747;p68"/>
          <p:cNvSpPr/>
          <p:nvPr/>
        </p:nvSpPr>
        <p:spPr>
          <a:xfrm rot="10800000">
            <a:off x="188957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748" name="Google Shape;748;p68"/>
          <p:cNvCxnSpPr/>
          <p:nvPr/>
        </p:nvCxnSpPr>
        <p:spPr>
          <a:xfrm rot="10800000">
            <a:off x="7539025" y="22441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9" name="Google Shape;749;p68"/>
          <p:cNvSpPr txBox="1"/>
          <p:nvPr>
            <p:ph idx="4294967295" type="body"/>
          </p:nvPr>
        </p:nvSpPr>
        <p:spPr>
          <a:xfrm>
            <a:off x="2447400" y="2889750"/>
            <a:ext cx="51747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Slette element i listen?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Oppdatere naboene ved å lenke dem til hverandre</a:t>
            </a:r>
            <a:br>
              <a:rPr lang="en"/>
            </a:br>
            <a:r>
              <a:rPr lang="en"/>
              <a:t>Kjøretid: O(1)</a:t>
            </a:r>
            <a:endParaRPr/>
          </a:p>
        </p:txBody>
      </p:sp>
      <p:sp>
        <p:nvSpPr>
          <p:cNvPr id="750" name="Google Shape;750;p68"/>
          <p:cNvSpPr txBox="1"/>
          <p:nvPr>
            <p:ph idx="4294967295" type="body"/>
          </p:nvPr>
        </p:nvSpPr>
        <p:spPr>
          <a:xfrm>
            <a:off x="551125" y="28897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  <p:sp>
        <p:nvSpPr>
          <p:cNvPr id="751" name="Google Shape;751;p68"/>
          <p:cNvSpPr txBox="1"/>
          <p:nvPr>
            <p:ph idx="4294967295" type="body"/>
          </p:nvPr>
        </p:nvSpPr>
        <p:spPr>
          <a:xfrm>
            <a:off x="7138225" y="28897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Tail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Trær</a:t>
            </a:r>
            <a:endParaRPr/>
          </a:p>
        </p:txBody>
      </p:sp>
      <p:pic>
        <p:nvPicPr>
          <p:cNvPr id="757" name="Google Shape;75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75" y="1166725"/>
            <a:ext cx="6007849" cy="33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69"/>
          <p:cNvSpPr txBox="1"/>
          <p:nvPr>
            <p:ph idx="4294967295" type="body"/>
          </p:nvPr>
        </p:nvSpPr>
        <p:spPr>
          <a:xfrm>
            <a:off x="7676925" y="2760525"/>
            <a:ext cx="14556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log(n) høyde</a:t>
            </a:r>
            <a:endParaRPr/>
          </a:p>
        </p:txBody>
      </p:sp>
      <p:sp>
        <p:nvSpPr>
          <p:cNvPr id="759" name="Google Shape;759;p69"/>
          <p:cNvSpPr/>
          <p:nvPr/>
        </p:nvSpPr>
        <p:spPr>
          <a:xfrm>
            <a:off x="6525825" y="1440825"/>
            <a:ext cx="1151100" cy="3113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</a:t>
            </a:r>
            <a:endParaRPr/>
          </a:p>
        </p:txBody>
      </p:sp>
      <p:pic>
        <p:nvPicPr>
          <p:cNvPr id="765" name="Google Shape;7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35" y="1296026"/>
            <a:ext cx="8518938" cy="32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70"/>
          <p:cNvSpPr txBox="1"/>
          <p:nvPr/>
        </p:nvSpPr>
        <p:spPr>
          <a:xfrm>
            <a:off x="5110425" y="2474875"/>
            <a:ext cx="3530700" cy="17880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Roboto"/>
                <a:ea typeface="Roboto"/>
                <a:cs typeface="Roboto"/>
                <a:sym typeface="Roboto"/>
              </a:rPr>
              <a:t>Insert  = O(log n), O(h)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Roboto"/>
                <a:ea typeface="Roboto"/>
                <a:cs typeface="Roboto"/>
                <a:sym typeface="Roboto"/>
              </a:rPr>
              <a:t>Delete = </a:t>
            </a:r>
            <a:r>
              <a:rPr i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O(log n), O(h)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Roboto"/>
                <a:ea typeface="Roboto"/>
                <a:cs typeface="Roboto"/>
                <a:sym typeface="Roboto"/>
              </a:rPr>
              <a:t>Build   = O(n)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MAX-HEAPIFY</a:t>
            </a:r>
            <a:endParaRPr/>
          </a:p>
        </p:txBody>
      </p:sp>
      <p:pic>
        <p:nvPicPr>
          <p:cNvPr id="772" name="Google Shape;77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980249" cy="4125276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1"/>
          <p:cNvSpPr txBox="1"/>
          <p:nvPr/>
        </p:nvSpPr>
        <p:spPr>
          <a:xfrm>
            <a:off x="3698400" y="3206900"/>
            <a:ext cx="4408800" cy="1186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MAX-HEAPIFY             = O(log n)</a:t>
            </a:r>
            <a:endParaRPr i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HEAP-EXTRACT-MAX = </a:t>
            </a:r>
            <a:r>
              <a:rPr i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O(log n)</a:t>
            </a:r>
            <a:endParaRPr i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</a:t>
            </a:r>
            <a:endParaRPr/>
          </a:p>
        </p:txBody>
      </p:sp>
      <p:pic>
        <p:nvPicPr>
          <p:cNvPr id="779" name="Google Shape;7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100" y="275750"/>
            <a:ext cx="4744799" cy="242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100" y="2587700"/>
            <a:ext cx="4150799" cy="22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72"/>
          <p:cNvSpPr txBox="1"/>
          <p:nvPr/>
        </p:nvSpPr>
        <p:spPr>
          <a:xfrm>
            <a:off x="356275" y="1841550"/>
            <a:ext cx="4967700" cy="26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h(k) = index</a:t>
            </a:r>
            <a:br>
              <a:rPr i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i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Mapping fra nøkler til indekser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Må være deterministisk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edium"/>
              <a:buChar char="●"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Bør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fordele jevnt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chaining</a:t>
            </a:r>
            <a:endParaRPr/>
          </a:p>
        </p:txBody>
      </p:sp>
      <p:pic>
        <p:nvPicPr>
          <p:cNvPr id="787" name="Google Shape;78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100" y="1560325"/>
            <a:ext cx="6264249" cy="2514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H2014, oppgave 2d)</a:t>
            </a:r>
            <a:endParaRPr/>
          </a:p>
        </p:txBody>
      </p:sp>
      <p:pic>
        <p:nvPicPr>
          <p:cNvPr id="793" name="Google Shape;79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75" y="1615849"/>
            <a:ext cx="8082250" cy="21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Sorteringer</a:t>
            </a:r>
            <a:endParaRPr/>
          </a:p>
        </p:txBody>
      </p:sp>
      <p:sp>
        <p:nvSpPr>
          <p:cNvPr id="799" name="Google Shape;799;p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:3</a:t>
            </a:r>
            <a:endParaRPr/>
          </a:p>
        </p:txBody>
      </p:sp>
      <p:sp>
        <p:nvSpPr>
          <p:cNvPr id="800" name="Google Shape;800;p75"/>
          <p:cNvSpPr txBox="1"/>
          <p:nvPr/>
        </p:nvSpPr>
        <p:spPr>
          <a:xfrm>
            <a:off x="6413400" y="4656000"/>
            <a:ext cx="2730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http://tiny.cc/algdatmidt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Hvilke egenskaper kan en sorteringsalgoritme ha?</a:t>
            </a:r>
            <a:endParaRPr/>
          </a:p>
        </p:txBody>
      </p:sp>
      <p:sp>
        <p:nvSpPr>
          <p:cNvPr id="806" name="Google Shape;806;p76"/>
          <p:cNvSpPr txBox="1"/>
          <p:nvPr>
            <p:ph idx="1" type="body"/>
          </p:nvPr>
        </p:nvSpPr>
        <p:spPr>
          <a:xfrm>
            <a:off x="457200" y="1200150"/>
            <a:ext cx="44928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Sammenligning / ikke sammenligning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Best / Average / Worst case kjøretid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Minnebruk - in-place?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Stabil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Parallelliserbarhet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07" name="Google Shape;80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925" y="1267925"/>
            <a:ext cx="3476872" cy="26076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Sorteringsalgoritmer</a:t>
            </a:r>
            <a:endParaRPr/>
          </a:p>
        </p:txBody>
      </p:sp>
      <p:sp>
        <p:nvSpPr>
          <p:cNvPr id="813" name="Google Shape;813;p77"/>
          <p:cNvSpPr txBox="1"/>
          <p:nvPr>
            <p:ph idx="1" type="body"/>
          </p:nvPr>
        </p:nvSpPr>
        <p:spPr>
          <a:xfrm>
            <a:off x="457200" y="1200150"/>
            <a:ext cx="4086000" cy="3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00"/>
                </a:solidFill>
              </a:rPr>
              <a:t>Sammenligningsbasert</a:t>
            </a:r>
            <a:endParaRPr b="1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Boring aka </a:t>
            </a:r>
            <a:r>
              <a:rPr lang="en">
                <a:solidFill>
                  <a:srgbClr val="000000"/>
                </a:solidFill>
              </a:rPr>
              <a:t>O(n</a:t>
            </a:r>
            <a:r>
              <a:rPr baseline="30000" lang="en">
                <a:solidFill>
                  <a:srgbClr val="000000"/>
                </a:solidFill>
              </a:rPr>
              <a:t>2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Bubble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Insertion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Selection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Optimalt aka O(n lg n)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Merge sort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/>
              <a:t>Quicksort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Heapsort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14" name="Google Shape;814;p77"/>
          <p:cNvSpPr txBox="1"/>
          <p:nvPr>
            <p:ph idx="1" type="body"/>
          </p:nvPr>
        </p:nvSpPr>
        <p:spPr>
          <a:xfrm>
            <a:off x="4543200" y="1200150"/>
            <a:ext cx="4086000" cy="3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u="sng"/>
              <a:t>Ikke-</a:t>
            </a:r>
            <a:r>
              <a:rPr b="1" lang="en" u="sng">
                <a:solidFill>
                  <a:srgbClr val="000000"/>
                </a:solidFill>
              </a:rPr>
              <a:t>sammenligningsbasert</a:t>
            </a:r>
            <a:endParaRPr b="1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O(n)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Counting sort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Radix sort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Bucket sort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sort</a:t>
            </a:r>
            <a:endParaRPr/>
          </a:p>
        </p:txBody>
      </p:sp>
      <p:graphicFrame>
        <p:nvGraphicFramePr>
          <p:cNvPr id="820" name="Google Shape;820;p78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{3C71FC88-5681-4433-8AA1-53872E423084}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r>
                        <a:rPr lang="en"/>
                        <a:t>(n)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(1)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21" name="Google Shape;82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850" y="1354327"/>
            <a:ext cx="5178200" cy="31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Insertion sort</a:t>
            </a:r>
            <a:endParaRPr/>
          </a:p>
        </p:txBody>
      </p:sp>
      <p:graphicFrame>
        <p:nvGraphicFramePr>
          <p:cNvPr id="827" name="Google Shape;827;p79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{3C71FC88-5681-4433-8AA1-53872E423084}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Θ(n)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(1)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28" name="Google Shape;82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175" y="1442725"/>
            <a:ext cx="4937325" cy="2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sort</a:t>
            </a:r>
            <a:endParaRPr/>
          </a:p>
        </p:txBody>
      </p:sp>
      <p:graphicFrame>
        <p:nvGraphicFramePr>
          <p:cNvPr id="834" name="Google Shape;834;p80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{3C71FC88-5681-4433-8AA1-53872E423084}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r>
                        <a:rPr lang="en"/>
                        <a:t>(n</a:t>
                      </a:r>
                      <a:r>
                        <a:rPr baseline="30000" lang="en"/>
                        <a:t>2</a:t>
                      </a:r>
                      <a:r>
                        <a:rPr lang="en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(1)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Selection-Sort-Animation.gif" id="835" name="Google Shape;83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50" y="651577"/>
            <a:ext cx="1119225" cy="41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sort</a:t>
            </a:r>
            <a:endParaRPr/>
          </a:p>
        </p:txBody>
      </p:sp>
      <p:graphicFrame>
        <p:nvGraphicFramePr>
          <p:cNvPr id="841" name="Google Shape;841;p81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{3C71FC88-5681-4433-8AA1-53872E423084}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Θ(n 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 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 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Merge-sort-example-300px.gif" id="842" name="Google Shape;84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150" y="205975"/>
            <a:ext cx="4045375" cy="24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796" y="2531450"/>
            <a:ext cx="3976751" cy="25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Quicksort</a:t>
            </a:r>
            <a:endParaRPr/>
          </a:p>
        </p:txBody>
      </p:sp>
      <p:graphicFrame>
        <p:nvGraphicFramePr>
          <p:cNvPr id="849" name="Google Shape;849;p82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{3C71FC88-5681-4433-8AA1-53872E423084}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Θ(n 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 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/>
                        <a:t>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Sorting_quicksort_anim.gif" id="850" name="Google Shape;8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925" y="846875"/>
            <a:ext cx="4698406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Heapsort</a:t>
            </a:r>
            <a:endParaRPr/>
          </a:p>
        </p:txBody>
      </p:sp>
      <p:graphicFrame>
        <p:nvGraphicFramePr>
          <p:cNvPr id="856" name="Google Shape;856;p83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{3C71FC88-5681-4433-8AA1-53872E423084}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</a:t>
                      </a:r>
                      <a:r>
                        <a:rPr lang="en"/>
                        <a:t>(n 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(n 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(1)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57" name="Google Shape;85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625" y="821410"/>
            <a:ext cx="4102861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Bucket sort</a:t>
            </a:r>
            <a:endParaRPr/>
          </a:p>
        </p:txBody>
      </p:sp>
      <p:graphicFrame>
        <p:nvGraphicFramePr>
          <p:cNvPr id="863" name="Google Shape;863;p84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{3C71FC88-5681-4433-8AA1-53872E423084}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64" name="Google Shape;86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749" y="1880262"/>
            <a:ext cx="4308050" cy="1828469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84"/>
          <p:cNvSpPr txBox="1"/>
          <p:nvPr/>
        </p:nvSpPr>
        <p:spPr>
          <a:xfrm>
            <a:off x="2674650" y="4612925"/>
            <a:ext cx="36888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NB: krever uniform sannsynlighetsfordeling!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 sort</a:t>
            </a:r>
            <a:endParaRPr/>
          </a:p>
        </p:txBody>
      </p:sp>
      <p:graphicFrame>
        <p:nvGraphicFramePr>
          <p:cNvPr id="871" name="Google Shape;871;p85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{3C71FC88-5681-4433-8AA1-53872E423084}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Θ(n + k)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 + k)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 + k)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(n + k)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72" name="Google Shape;87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275" y="1319700"/>
            <a:ext cx="5339801" cy="30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85"/>
          <p:cNvSpPr/>
          <p:nvPr/>
        </p:nvSpPr>
        <p:spPr>
          <a:xfrm>
            <a:off x="8894625" y="1319700"/>
            <a:ext cx="108000" cy="305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Asymptotisk notasjon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9" name="Google Shape;139;p32"/>
          <p:cNvSpPr txBox="1"/>
          <p:nvPr/>
        </p:nvSpPr>
        <p:spPr>
          <a:xfrm>
            <a:off x="6413400" y="4656000"/>
            <a:ext cx="2730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http://tiny.cc/algdatmidt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Radix sort</a:t>
            </a:r>
            <a:endParaRPr/>
          </a:p>
        </p:txBody>
      </p:sp>
      <p:graphicFrame>
        <p:nvGraphicFramePr>
          <p:cNvPr id="879" name="Google Shape;879;p86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{3C71FC88-5681-4433-8AA1-53872E423084}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Θ(d(n + k))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Θ(d(n + k))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Θ(d(n + k))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(n + k)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80" name="Google Shape;88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325" y="1444800"/>
            <a:ext cx="5223125" cy="254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 fort kan vi gå?</a:t>
            </a:r>
            <a:endParaRPr/>
          </a:p>
        </p:txBody>
      </p:sp>
      <p:pic>
        <p:nvPicPr>
          <p:cNvPr descr="fartsgrense.jpg" id="886" name="Google Shape;88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25" y="1237300"/>
            <a:ext cx="3148899" cy="31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3738" y="0"/>
            <a:ext cx="4801576" cy="23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3575" y="2113250"/>
            <a:ext cx="5381901" cy="29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H2011, oppgave 2c)</a:t>
            </a:r>
            <a:endParaRPr/>
          </a:p>
        </p:txBody>
      </p:sp>
      <p:pic>
        <p:nvPicPr>
          <p:cNvPr id="894" name="Google Shape;89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00" y="1359825"/>
            <a:ext cx="8571801" cy="24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H2010, oppgave 1g)</a:t>
            </a:r>
            <a:endParaRPr/>
          </a:p>
        </p:txBody>
      </p:sp>
      <p:pic>
        <p:nvPicPr>
          <p:cNvPr id="900" name="Google Shape;90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50" y="2225775"/>
            <a:ext cx="8584502" cy="6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H2014, oppgave 3a)</a:t>
            </a:r>
            <a:endParaRPr/>
          </a:p>
        </p:txBody>
      </p:sp>
      <p:pic>
        <p:nvPicPr>
          <p:cNvPr id="906" name="Google Shape;90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725" y="1067025"/>
            <a:ext cx="4988476" cy="404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Dynamisk Programmering</a:t>
            </a:r>
            <a:endParaRPr/>
          </a:p>
        </p:txBody>
      </p:sp>
      <p:sp>
        <p:nvSpPr>
          <p:cNvPr id="912" name="Google Shape;912;p91"/>
          <p:cNvSpPr txBox="1"/>
          <p:nvPr/>
        </p:nvSpPr>
        <p:spPr>
          <a:xfrm>
            <a:off x="6413400" y="4656000"/>
            <a:ext cx="2730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http://tiny.cc/algdatmidt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Dynamisk programmering</a:t>
            </a:r>
            <a:endParaRPr/>
          </a:p>
        </p:txBody>
      </p:sp>
      <p:sp>
        <p:nvSpPr>
          <p:cNvPr id="918" name="Google Shape;918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Krav til DP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Optimal substruktur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Overlappende delproblemer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Hvordan gjøres det i praksis?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Memoisering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Bottom-up problemløsing</a:t>
            </a:r>
            <a:endParaRPr/>
          </a:p>
        </p:txBody>
      </p:sp>
      <p:pic>
        <p:nvPicPr>
          <p:cNvPr id="919" name="Google Shape;91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849" y="416275"/>
            <a:ext cx="3777900" cy="43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Eksempel med Fibonaccitallene</a:t>
            </a:r>
            <a:endParaRPr sz="3000"/>
          </a:p>
        </p:txBody>
      </p:sp>
      <p:pic>
        <p:nvPicPr>
          <p:cNvPr descr="CodeCogsEqn.gif" id="925" name="Google Shape;92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552" y="2063400"/>
            <a:ext cx="4486900" cy="12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3"/>
          <p:cNvSpPr txBox="1"/>
          <p:nvPr/>
        </p:nvSpPr>
        <p:spPr>
          <a:xfrm>
            <a:off x="1760250" y="3988550"/>
            <a:ext cx="56235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latin typeface="Times New Roman"/>
                <a:ea typeface="Times New Roman"/>
                <a:cs typeface="Times New Roman"/>
                <a:sym typeface="Times New Roman"/>
              </a:rPr>
              <a:t>0, 1, 1, 2, 3, 5, 8, 13, 21, 34, ...</a:t>
            </a:r>
            <a:endParaRPr b="1" i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Fibonacci</a:t>
            </a:r>
            <a:endParaRPr sz="3000"/>
          </a:p>
        </p:txBody>
      </p:sp>
      <p:pic>
        <p:nvPicPr>
          <p:cNvPr descr="CodeCogsEqn.gif" id="932" name="Google Shape;9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428" y="305300"/>
            <a:ext cx="3133293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94"/>
          <p:cNvSpPr txBox="1"/>
          <p:nvPr/>
        </p:nvSpPr>
        <p:spPr>
          <a:xfrm>
            <a:off x="457200" y="3286575"/>
            <a:ext cx="337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La oss prøvekjøre den!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naivFibTre.png" id="934" name="Google Shape;93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349" y="2500874"/>
            <a:ext cx="2680300" cy="2048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ivFibTre.png" id="935" name="Google Shape;935;p94"/>
          <p:cNvPicPr preferRelativeResize="0"/>
          <p:nvPr/>
        </p:nvPicPr>
        <p:blipFill rotWithShape="1">
          <a:blip r:embed="rId4">
            <a:alphaModFix/>
          </a:blip>
          <a:srcRect b="0" l="0" r="46351" t="29463"/>
          <a:stretch/>
        </p:blipFill>
        <p:spPr>
          <a:xfrm>
            <a:off x="7072750" y="2538300"/>
            <a:ext cx="1437950" cy="14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94"/>
          <p:cNvSpPr txBox="1"/>
          <p:nvPr/>
        </p:nvSpPr>
        <p:spPr>
          <a:xfrm>
            <a:off x="6746525" y="1783550"/>
            <a:ext cx="607500" cy="43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fib(5)</a:t>
            </a:r>
            <a:endParaRPr/>
          </a:p>
        </p:txBody>
      </p:sp>
      <p:cxnSp>
        <p:nvCxnSpPr>
          <p:cNvPr id="937" name="Google Shape;937;p94"/>
          <p:cNvCxnSpPr>
            <a:stCxn id="936" idx="1"/>
            <a:endCxn id="934" idx="0"/>
          </p:cNvCxnSpPr>
          <p:nvPr/>
        </p:nvCxnSpPr>
        <p:spPr>
          <a:xfrm flipH="1">
            <a:off x="5655425" y="2000750"/>
            <a:ext cx="1091100" cy="50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8" name="Google Shape;938;p94"/>
          <p:cNvCxnSpPr>
            <a:stCxn id="936" idx="3"/>
          </p:cNvCxnSpPr>
          <p:nvPr/>
        </p:nvCxnSpPr>
        <p:spPr>
          <a:xfrm>
            <a:off x="7354025" y="2000750"/>
            <a:ext cx="878700" cy="513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9" name="Google Shape;939;p94"/>
          <p:cNvSpPr/>
          <p:nvPr/>
        </p:nvSpPr>
        <p:spPr>
          <a:xfrm>
            <a:off x="7018483" y="2431781"/>
            <a:ext cx="1679850" cy="1721850"/>
          </a:xfrm>
          <a:custGeom>
            <a:rect b="b" l="l" r="r" t="t"/>
            <a:pathLst>
              <a:path extrusionOk="0" h="68874" w="67194">
                <a:moveTo>
                  <a:pt x="44180" y="3022"/>
                </a:moveTo>
                <a:cubicBezTo>
                  <a:pt x="34045" y="3022"/>
                  <a:pt x="21586" y="3070"/>
                  <a:pt x="14712" y="10518"/>
                </a:cubicBezTo>
                <a:cubicBezTo>
                  <a:pt x="7966" y="17827"/>
                  <a:pt x="8590" y="29446"/>
                  <a:pt x="5665" y="38952"/>
                </a:cubicBezTo>
                <a:cubicBezTo>
                  <a:pt x="3070" y="47385"/>
                  <a:pt x="-4142" y="60641"/>
                  <a:pt x="3339" y="65318"/>
                </a:cubicBezTo>
                <a:cubicBezTo>
                  <a:pt x="11205" y="70236"/>
                  <a:pt x="21720" y="68420"/>
                  <a:pt x="30997" y="68420"/>
                </a:cubicBezTo>
                <a:cubicBezTo>
                  <a:pt x="40782" y="68420"/>
                  <a:pt x="53493" y="69789"/>
                  <a:pt x="59689" y="62216"/>
                </a:cubicBezTo>
                <a:cubicBezTo>
                  <a:pt x="66883" y="53423"/>
                  <a:pt x="64567" y="39944"/>
                  <a:pt x="65376" y="28612"/>
                </a:cubicBezTo>
                <a:cubicBezTo>
                  <a:pt x="65868" y="21723"/>
                  <a:pt x="66368" y="14833"/>
                  <a:pt x="66668" y="7933"/>
                </a:cubicBezTo>
                <a:cubicBezTo>
                  <a:pt x="66747" y="6125"/>
                  <a:pt x="67754" y="3952"/>
                  <a:pt x="66668" y="2505"/>
                </a:cubicBezTo>
                <a:cubicBezTo>
                  <a:pt x="62273" y="-3356"/>
                  <a:pt x="52023" y="3022"/>
                  <a:pt x="44697" y="3022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940" name="Google Shape;940;p94"/>
          <p:cNvSpPr/>
          <p:nvPr/>
        </p:nvSpPr>
        <p:spPr>
          <a:xfrm>
            <a:off x="4169320" y="2939606"/>
            <a:ext cx="1679850" cy="1721850"/>
          </a:xfrm>
          <a:custGeom>
            <a:rect b="b" l="l" r="r" t="t"/>
            <a:pathLst>
              <a:path extrusionOk="0" h="68874" w="67194">
                <a:moveTo>
                  <a:pt x="44180" y="3022"/>
                </a:moveTo>
                <a:cubicBezTo>
                  <a:pt x="34045" y="3022"/>
                  <a:pt x="21586" y="3070"/>
                  <a:pt x="14712" y="10518"/>
                </a:cubicBezTo>
                <a:cubicBezTo>
                  <a:pt x="7966" y="17827"/>
                  <a:pt x="8590" y="29446"/>
                  <a:pt x="5665" y="38952"/>
                </a:cubicBezTo>
                <a:cubicBezTo>
                  <a:pt x="3070" y="47385"/>
                  <a:pt x="-4142" y="60641"/>
                  <a:pt x="3339" y="65318"/>
                </a:cubicBezTo>
                <a:cubicBezTo>
                  <a:pt x="11205" y="70236"/>
                  <a:pt x="21720" y="68420"/>
                  <a:pt x="30997" y="68420"/>
                </a:cubicBezTo>
                <a:cubicBezTo>
                  <a:pt x="40782" y="68420"/>
                  <a:pt x="53493" y="69789"/>
                  <a:pt x="59689" y="62216"/>
                </a:cubicBezTo>
                <a:cubicBezTo>
                  <a:pt x="66883" y="53423"/>
                  <a:pt x="64567" y="39944"/>
                  <a:pt x="65376" y="28612"/>
                </a:cubicBezTo>
                <a:cubicBezTo>
                  <a:pt x="65868" y="21723"/>
                  <a:pt x="66368" y="14833"/>
                  <a:pt x="66668" y="7933"/>
                </a:cubicBezTo>
                <a:cubicBezTo>
                  <a:pt x="66747" y="6125"/>
                  <a:pt x="67754" y="3952"/>
                  <a:pt x="66668" y="2505"/>
                </a:cubicBezTo>
                <a:cubicBezTo>
                  <a:pt x="62273" y="-3356"/>
                  <a:pt x="52023" y="3022"/>
                  <a:pt x="44697" y="3022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sp>
      <p:pic>
        <p:nvPicPr>
          <p:cNvPr id="941" name="Google Shape;941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1200150"/>
            <a:ext cx="4815096" cy="20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94"/>
          <p:cNvSpPr txBox="1"/>
          <p:nvPr/>
        </p:nvSpPr>
        <p:spPr>
          <a:xfrm rot="-1145959">
            <a:off x="5092950" y="1053347"/>
            <a:ext cx="3428108" cy="5130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Eksponensiell kjøretid !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3" name="Google Shape;943;p94"/>
          <p:cNvSpPr txBox="1"/>
          <p:nvPr/>
        </p:nvSpPr>
        <p:spPr>
          <a:xfrm>
            <a:off x="457200" y="3983600"/>
            <a:ext cx="337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Ikke optimalt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Fibonacci med memoisering</a:t>
            </a:r>
            <a:endParaRPr sz="3000"/>
          </a:p>
        </p:txBody>
      </p:sp>
      <p:pic>
        <p:nvPicPr>
          <p:cNvPr descr="naivFibTre.png" id="949" name="Google Shape;94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224" y="2391024"/>
            <a:ext cx="2680300" cy="20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95"/>
          <p:cNvSpPr txBox="1"/>
          <p:nvPr/>
        </p:nvSpPr>
        <p:spPr>
          <a:xfrm>
            <a:off x="6546200" y="1673700"/>
            <a:ext cx="607500" cy="43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fib(5)</a:t>
            </a:r>
            <a:endParaRPr/>
          </a:p>
        </p:txBody>
      </p:sp>
      <p:cxnSp>
        <p:nvCxnSpPr>
          <p:cNvPr id="951" name="Google Shape;951;p95"/>
          <p:cNvCxnSpPr>
            <a:stCxn id="950" idx="1"/>
            <a:endCxn id="949" idx="0"/>
          </p:cNvCxnSpPr>
          <p:nvPr/>
        </p:nvCxnSpPr>
        <p:spPr>
          <a:xfrm flipH="1">
            <a:off x="5912300" y="1890900"/>
            <a:ext cx="633900" cy="50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2" name="Google Shape;952;p95"/>
          <p:cNvCxnSpPr/>
          <p:nvPr/>
        </p:nvCxnSpPr>
        <p:spPr>
          <a:xfrm>
            <a:off x="7610900" y="1890900"/>
            <a:ext cx="878700" cy="513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naivFibTre.png" id="953" name="Google Shape;953;p95"/>
          <p:cNvPicPr preferRelativeResize="0"/>
          <p:nvPr/>
        </p:nvPicPr>
        <p:blipFill rotWithShape="1">
          <a:blip r:embed="rId3">
            <a:alphaModFix/>
          </a:blip>
          <a:srcRect b="0" l="0" r="46351" t="29463"/>
          <a:stretch/>
        </p:blipFill>
        <p:spPr>
          <a:xfrm>
            <a:off x="7329625" y="2428450"/>
            <a:ext cx="1437950" cy="14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95"/>
          <p:cNvSpPr/>
          <p:nvPr/>
        </p:nvSpPr>
        <p:spPr>
          <a:xfrm rot="2700000">
            <a:off x="7433205" y="2714337"/>
            <a:ext cx="1386495" cy="1402193"/>
          </a:xfrm>
          <a:prstGeom prst="mathPlus">
            <a:avLst>
              <a:gd fmla="val 11062" name="adj1"/>
            </a:avLst>
          </a:prstGeom>
          <a:solidFill>
            <a:srgbClr val="FF2C2C"/>
          </a:solidFill>
          <a:ln cap="flat" cmpd="sng" w="19050">
            <a:solidFill>
              <a:srgbClr val="FF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95"/>
          <p:cNvSpPr/>
          <p:nvPr/>
        </p:nvSpPr>
        <p:spPr>
          <a:xfrm rot="2699357">
            <a:off x="6078742" y="2848117"/>
            <a:ext cx="1133421" cy="1220183"/>
          </a:xfrm>
          <a:prstGeom prst="mathPlus">
            <a:avLst>
              <a:gd fmla="val 11062" name="adj1"/>
            </a:avLst>
          </a:prstGeom>
          <a:solidFill>
            <a:srgbClr val="FF2C2C"/>
          </a:solidFill>
          <a:ln cap="flat" cmpd="sng" w="19050">
            <a:solidFill>
              <a:srgbClr val="FF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5"/>
          <p:cNvSpPr txBox="1"/>
          <p:nvPr>
            <p:ph idx="1" type="body"/>
          </p:nvPr>
        </p:nvSpPr>
        <p:spPr>
          <a:xfrm>
            <a:off x="457200" y="1180476"/>
            <a:ext cx="82296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 må utnytte de overlappende delproblemene!</a:t>
            </a:r>
            <a:endParaRPr/>
          </a:p>
        </p:txBody>
      </p:sp>
      <p:sp>
        <p:nvSpPr>
          <p:cNvPr id="957" name="Google Shape;957;p95"/>
          <p:cNvSpPr txBox="1"/>
          <p:nvPr/>
        </p:nvSpPr>
        <p:spPr>
          <a:xfrm rot="-1986149">
            <a:off x="4804106" y="1772475"/>
            <a:ext cx="2190654" cy="434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Lineær kjøretid !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8" name="Google Shape;95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37875"/>
            <a:ext cx="4658350" cy="2326696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95"/>
          <p:cNvSpPr txBox="1"/>
          <p:nvPr/>
        </p:nvSpPr>
        <p:spPr>
          <a:xfrm>
            <a:off x="457200" y="4064575"/>
            <a:ext cx="337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La oss prøvekjøre den!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25" y="91900"/>
            <a:ext cx="7748151" cy="49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3"/>
          <p:cNvSpPr txBox="1"/>
          <p:nvPr/>
        </p:nvSpPr>
        <p:spPr>
          <a:xfrm>
            <a:off x="7562200" y="1271000"/>
            <a:ext cx="6162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f(n)</a:t>
            </a:r>
            <a:endParaRPr/>
          </a:p>
        </p:txBody>
      </p:sp>
      <p:sp>
        <p:nvSpPr>
          <p:cNvPr id="146" name="Google Shape;146;p33"/>
          <p:cNvSpPr txBox="1"/>
          <p:nvPr/>
        </p:nvSpPr>
        <p:spPr>
          <a:xfrm>
            <a:off x="6375700" y="682075"/>
            <a:ext cx="6162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g(n)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Fibonacci - kan vi gjøre det enda bedre?</a:t>
            </a:r>
            <a:endParaRPr sz="3000"/>
          </a:p>
        </p:txBody>
      </p:sp>
      <p:sp>
        <p:nvSpPr>
          <p:cNvPr id="965" name="Google Shape;965;p96"/>
          <p:cNvSpPr txBox="1"/>
          <p:nvPr/>
        </p:nvSpPr>
        <p:spPr>
          <a:xfrm>
            <a:off x="855400" y="4501475"/>
            <a:ext cx="3374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Også lineær kjøretid !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6" name="Google Shape;96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0154"/>
            <a:ext cx="5085500" cy="2968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Fibonacci - kan vi gjøre det </a:t>
            </a:r>
            <a:r>
              <a:rPr b="1" lang="en" sz="4800">
                <a:latin typeface="Roboto"/>
                <a:ea typeface="Roboto"/>
                <a:cs typeface="Roboto"/>
                <a:sym typeface="Roboto"/>
              </a:rPr>
              <a:t>enda </a:t>
            </a:r>
            <a:r>
              <a:rPr lang="en" sz="3000"/>
              <a:t>bedre?</a:t>
            </a:r>
            <a:endParaRPr sz="3000"/>
          </a:p>
        </p:txBody>
      </p:sp>
      <p:sp>
        <p:nvSpPr>
          <p:cNvPr id="972" name="Google Shape;972;p97"/>
          <p:cNvSpPr txBox="1"/>
          <p:nvPr/>
        </p:nvSpPr>
        <p:spPr>
          <a:xfrm rot="-460404">
            <a:off x="1205873" y="1628069"/>
            <a:ext cx="3374619" cy="4343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Konstant</a:t>
            </a:r>
            <a:r>
              <a:rPr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kjøretid !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3" name="Google Shape;97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550" y="2078400"/>
            <a:ext cx="3652889" cy="9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9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Fibonacci delproblemgraf</a:t>
            </a:r>
            <a:endParaRPr/>
          </a:p>
        </p:txBody>
      </p:sp>
      <p:sp>
        <p:nvSpPr>
          <p:cNvPr id="979" name="Google Shape;979;p98"/>
          <p:cNvSpPr/>
          <p:nvPr/>
        </p:nvSpPr>
        <p:spPr>
          <a:xfrm>
            <a:off x="2571856" y="1382013"/>
            <a:ext cx="523800" cy="523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980" name="Google Shape;980;p98"/>
          <p:cNvSpPr/>
          <p:nvPr/>
        </p:nvSpPr>
        <p:spPr>
          <a:xfrm>
            <a:off x="3342433" y="2490550"/>
            <a:ext cx="523800" cy="523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981" name="Google Shape;981;p98"/>
          <p:cNvSpPr/>
          <p:nvPr/>
        </p:nvSpPr>
        <p:spPr>
          <a:xfrm>
            <a:off x="4005213" y="1382013"/>
            <a:ext cx="523800" cy="523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982" name="Google Shape;982;p98"/>
          <p:cNvSpPr/>
          <p:nvPr/>
        </p:nvSpPr>
        <p:spPr>
          <a:xfrm>
            <a:off x="4956367" y="2490550"/>
            <a:ext cx="523800" cy="523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983" name="Google Shape;983;p98"/>
          <p:cNvSpPr/>
          <p:nvPr/>
        </p:nvSpPr>
        <p:spPr>
          <a:xfrm>
            <a:off x="5438569" y="1382013"/>
            <a:ext cx="523800" cy="523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984" name="Google Shape;984;p98"/>
          <p:cNvSpPr/>
          <p:nvPr/>
        </p:nvSpPr>
        <p:spPr>
          <a:xfrm>
            <a:off x="6570300" y="2490550"/>
            <a:ext cx="523800" cy="523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985" name="Google Shape;985;p98"/>
          <p:cNvCxnSpPr>
            <a:stCxn id="979" idx="5"/>
            <a:endCxn id="980" idx="1"/>
          </p:cNvCxnSpPr>
          <p:nvPr/>
        </p:nvCxnSpPr>
        <p:spPr>
          <a:xfrm>
            <a:off x="3018948" y="1829104"/>
            <a:ext cx="400200" cy="738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6" name="Google Shape;986;p98"/>
          <p:cNvCxnSpPr>
            <a:stCxn id="979" idx="6"/>
            <a:endCxn id="981" idx="2"/>
          </p:cNvCxnSpPr>
          <p:nvPr/>
        </p:nvCxnSpPr>
        <p:spPr>
          <a:xfrm>
            <a:off x="3095656" y="1643913"/>
            <a:ext cx="909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7" name="Google Shape;987;p98"/>
          <p:cNvCxnSpPr>
            <a:stCxn id="980" idx="7"/>
            <a:endCxn id="981" idx="3"/>
          </p:cNvCxnSpPr>
          <p:nvPr/>
        </p:nvCxnSpPr>
        <p:spPr>
          <a:xfrm flipH="1" rot="10800000">
            <a:off x="3789524" y="1828959"/>
            <a:ext cx="292500" cy="738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8" name="Google Shape;988;p98"/>
          <p:cNvCxnSpPr>
            <a:stCxn id="981" idx="5"/>
            <a:endCxn id="982" idx="1"/>
          </p:cNvCxnSpPr>
          <p:nvPr/>
        </p:nvCxnSpPr>
        <p:spPr>
          <a:xfrm>
            <a:off x="4452304" y="1829104"/>
            <a:ext cx="580800" cy="738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9" name="Google Shape;989;p98"/>
          <p:cNvCxnSpPr>
            <a:stCxn id="981" idx="6"/>
            <a:endCxn id="983" idx="2"/>
          </p:cNvCxnSpPr>
          <p:nvPr/>
        </p:nvCxnSpPr>
        <p:spPr>
          <a:xfrm>
            <a:off x="4529013" y="1643913"/>
            <a:ext cx="909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0" name="Google Shape;990;p98"/>
          <p:cNvCxnSpPr>
            <a:stCxn id="982" idx="7"/>
            <a:endCxn id="983" idx="4"/>
          </p:cNvCxnSpPr>
          <p:nvPr/>
        </p:nvCxnSpPr>
        <p:spPr>
          <a:xfrm flipH="1" rot="10800000">
            <a:off x="5403458" y="1905759"/>
            <a:ext cx="297000" cy="661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1" name="Google Shape;991;p98"/>
          <p:cNvCxnSpPr>
            <a:stCxn id="983" idx="5"/>
            <a:endCxn id="984" idx="1"/>
          </p:cNvCxnSpPr>
          <p:nvPr/>
        </p:nvCxnSpPr>
        <p:spPr>
          <a:xfrm>
            <a:off x="5885660" y="1829104"/>
            <a:ext cx="761400" cy="738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2" name="Google Shape;992;p98"/>
          <p:cNvCxnSpPr>
            <a:stCxn id="982" idx="6"/>
            <a:endCxn id="984" idx="2"/>
          </p:cNvCxnSpPr>
          <p:nvPr/>
        </p:nvCxnSpPr>
        <p:spPr>
          <a:xfrm>
            <a:off x="5480167" y="2752450"/>
            <a:ext cx="1090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3" name="Google Shape;993;p98"/>
          <p:cNvCxnSpPr>
            <a:stCxn id="980" idx="6"/>
            <a:endCxn id="982" idx="2"/>
          </p:cNvCxnSpPr>
          <p:nvPr/>
        </p:nvCxnSpPr>
        <p:spPr>
          <a:xfrm>
            <a:off x="3866233" y="2752450"/>
            <a:ext cx="1090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4" name="Google Shape;994;p98"/>
          <p:cNvSpPr/>
          <p:nvPr/>
        </p:nvSpPr>
        <p:spPr>
          <a:xfrm>
            <a:off x="6871925" y="1382013"/>
            <a:ext cx="523800" cy="523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cxnSp>
        <p:nvCxnSpPr>
          <p:cNvPr id="995" name="Google Shape;995;p98"/>
          <p:cNvCxnSpPr>
            <a:stCxn id="983" idx="6"/>
            <a:endCxn id="994" idx="2"/>
          </p:cNvCxnSpPr>
          <p:nvPr/>
        </p:nvCxnSpPr>
        <p:spPr>
          <a:xfrm>
            <a:off x="5962369" y="1643913"/>
            <a:ext cx="909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6" name="Google Shape;996;p98"/>
          <p:cNvSpPr/>
          <p:nvPr/>
        </p:nvSpPr>
        <p:spPr>
          <a:xfrm>
            <a:off x="1728500" y="2490550"/>
            <a:ext cx="523800" cy="523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997" name="Google Shape;997;p98"/>
          <p:cNvSpPr/>
          <p:nvPr/>
        </p:nvSpPr>
        <p:spPr>
          <a:xfrm>
            <a:off x="1138500" y="1382013"/>
            <a:ext cx="523800" cy="523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cxnSp>
        <p:nvCxnSpPr>
          <p:cNvPr id="998" name="Google Shape;998;p98"/>
          <p:cNvCxnSpPr>
            <a:stCxn id="997" idx="6"/>
            <a:endCxn id="979" idx="2"/>
          </p:cNvCxnSpPr>
          <p:nvPr/>
        </p:nvCxnSpPr>
        <p:spPr>
          <a:xfrm>
            <a:off x="1662300" y="1643913"/>
            <a:ext cx="909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9" name="Google Shape;999;p98"/>
          <p:cNvCxnSpPr>
            <a:stCxn id="997" idx="5"/>
            <a:endCxn id="996" idx="1"/>
          </p:cNvCxnSpPr>
          <p:nvPr/>
        </p:nvCxnSpPr>
        <p:spPr>
          <a:xfrm>
            <a:off x="1585591" y="1829104"/>
            <a:ext cx="219600" cy="738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0" name="Google Shape;1000;p98"/>
          <p:cNvCxnSpPr>
            <a:stCxn id="996" idx="6"/>
            <a:endCxn id="980" idx="2"/>
          </p:cNvCxnSpPr>
          <p:nvPr/>
        </p:nvCxnSpPr>
        <p:spPr>
          <a:xfrm>
            <a:off x="2252300" y="2752450"/>
            <a:ext cx="1090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1" name="Google Shape;1001;p98"/>
          <p:cNvCxnSpPr>
            <a:stCxn id="996" idx="7"/>
            <a:endCxn id="979" idx="3"/>
          </p:cNvCxnSpPr>
          <p:nvPr/>
        </p:nvCxnSpPr>
        <p:spPr>
          <a:xfrm flipH="1" rot="10800000">
            <a:off x="2175591" y="1828959"/>
            <a:ext cx="473100" cy="738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9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Hva lærte vi nå?</a:t>
            </a:r>
            <a:endParaRPr sz="3000"/>
          </a:p>
        </p:txBody>
      </p:sp>
      <p:sp>
        <p:nvSpPr>
          <p:cNvPr id="1007" name="Google Shape;1007;p99"/>
          <p:cNvSpPr txBox="1"/>
          <p:nvPr/>
        </p:nvSpPr>
        <p:spPr>
          <a:xfrm>
            <a:off x="457200" y="1156725"/>
            <a:ext cx="8098800" cy="3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Naiv (dum) løsning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Lett, men eksponentiell tid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Memoisering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Lineær tid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Bottom up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Lineær tid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Problemer som består av delproblemer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Delproblemene overlapper (brukes flere ganger)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Som regel er vi interessert i optimalisering problemer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Abstraksjon</a:t>
            </a:r>
            <a:endParaRPr sz="3000"/>
          </a:p>
        </p:txBody>
      </p:sp>
      <p:sp>
        <p:nvSpPr>
          <p:cNvPr id="1013" name="Google Shape;1013;p100"/>
          <p:cNvSpPr/>
          <p:nvPr/>
        </p:nvSpPr>
        <p:spPr>
          <a:xfrm>
            <a:off x="5363426" y="3305075"/>
            <a:ext cx="1105200" cy="1477975"/>
          </a:xfrm>
          <a:custGeom>
            <a:rect b="b" l="l" r="r" t="t"/>
            <a:pathLst>
              <a:path extrusionOk="0" h="59119" w="44208">
                <a:moveTo>
                  <a:pt x="32838" y="0"/>
                </a:moveTo>
                <a:cubicBezTo>
                  <a:pt x="25254" y="0"/>
                  <a:pt x="16030" y="1774"/>
                  <a:pt x="11480" y="7841"/>
                </a:cubicBezTo>
                <a:cubicBezTo>
                  <a:pt x="5410" y="15936"/>
                  <a:pt x="3457" y="26576"/>
                  <a:pt x="1476" y="36498"/>
                </a:cubicBezTo>
                <a:cubicBezTo>
                  <a:pt x="141" y="43185"/>
                  <a:pt x="-1918" y="53724"/>
                  <a:pt x="4180" y="56775"/>
                </a:cubicBezTo>
                <a:cubicBezTo>
                  <a:pt x="14444" y="61909"/>
                  <a:pt x="30819" y="58116"/>
                  <a:pt x="37704" y="48935"/>
                </a:cubicBezTo>
                <a:cubicBezTo>
                  <a:pt x="41481" y="43898"/>
                  <a:pt x="41405" y="36815"/>
                  <a:pt x="42030" y="30551"/>
                </a:cubicBezTo>
                <a:cubicBezTo>
                  <a:pt x="42794" y="22903"/>
                  <a:pt x="44874" y="15197"/>
                  <a:pt x="43922" y="7570"/>
                </a:cubicBezTo>
                <a:cubicBezTo>
                  <a:pt x="43359" y="3056"/>
                  <a:pt x="37116" y="0"/>
                  <a:pt x="32567" y="0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1014" name="Google Shape;1014;p100"/>
          <p:cNvSpPr txBox="1"/>
          <p:nvPr/>
        </p:nvSpPr>
        <p:spPr>
          <a:xfrm>
            <a:off x="218250" y="1200150"/>
            <a:ext cx="4054200" cy="21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Vi må ha: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Optimal substruktur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Overlappende delproblemer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5" name="Google Shape;101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893" y="1063372"/>
            <a:ext cx="5680880" cy="408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100"/>
          <p:cNvSpPr/>
          <p:nvPr/>
        </p:nvSpPr>
        <p:spPr>
          <a:xfrm>
            <a:off x="7490425" y="981300"/>
            <a:ext cx="1545300" cy="30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0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Obs!</a:t>
            </a:r>
            <a:endParaRPr sz="3000"/>
          </a:p>
        </p:txBody>
      </p:sp>
      <p:pic>
        <p:nvPicPr>
          <p:cNvPr id="1022" name="Google Shape;10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350" y="1651425"/>
            <a:ext cx="2763250" cy="27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350" y="335212"/>
            <a:ext cx="2763249" cy="12385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01"/>
          <p:cNvSpPr txBox="1"/>
          <p:nvPr/>
        </p:nvSpPr>
        <p:spPr>
          <a:xfrm>
            <a:off x="457200" y="1200150"/>
            <a:ext cx="45780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å ha optimal delstruktur må delproblemene være uavhengige!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Lengste enkle sti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90500" lvl="0" marL="8001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 → r → 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90500" lvl="0" marL="8001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å ha optimal delstruktur må q → r og r → t være lengste stier også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90500" lvl="0" marL="8001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Det er de ikke !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Delproblemene er ikke uavhengige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0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H2010, oppgave 1h)</a:t>
            </a:r>
            <a:endParaRPr sz="3000"/>
          </a:p>
        </p:txBody>
      </p:sp>
      <p:pic>
        <p:nvPicPr>
          <p:cNvPr id="1030" name="Google Shape;103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779"/>
            <a:ext cx="8839198" cy="580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0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Så hvordan går vi fram?</a:t>
            </a:r>
            <a:endParaRPr sz="3000"/>
          </a:p>
        </p:txBody>
      </p:sp>
      <p:pic>
        <p:nvPicPr>
          <p:cNvPr descr="rodDelproblemBedre.png" id="1036" name="Google Shape;103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325" y="1935500"/>
            <a:ext cx="1485325" cy="29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03"/>
          <p:cNvSpPr txBox="1"/>
          <p:nvPr/>
        </p:nvSpPr>
        <p:spPr>
          <a:xfrm>
            <a:off x="457200" y="1200150"/>
            <a:ext cx="7192500" cy="22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/>
              <a:t>Beskriv/karakteriser strukturen til en optimal løsning (definer problem-parametere og finn delproblem-grafen) - tenk på hvilke </a:t>
            </a:r>
            <a:r>
              <a:rPr b="1" lang="en" sz="1800"/>
              <a:t>valg</a:t>
            </a:r>
            <a:r>
              <a:rPr lang="en" sz="1800"/>
              <a:t> som må gjøres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/>
              <a:t>Definer rekursivt verdien til en optimal løsning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/>
              <a:t>Regn ut verdien til en optimal løsning (og husk valgene du gjør)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/>
              <a:t>Bygg opp en optimal løsning basert på beregnet informasjon</a:t>
            </a:r>
            <a:endParaRPr sz="18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0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H2012, oppgave 1f)</a:t>
            </a:r>
            <a:endParaRPr/>
          </a:p>
        </p:txBody>
      </p:sp>
      <p:pic>
        <p:nvPicPr>
          <p:cNvPr id="1043" name="Google Shape;104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25" y="1792750"/>
            <a:ext cx="8575350" cy="15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0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Knapsack</a:t>
            </a:r>
            <a:endParaRPr/>
          </a:p>
        </p:txBody>
      </p:sp>
      <p:sp>
        <p:nvSpPr>
          <p:cNvPr id="1049" name="Google Shape;1049;p105"/>
          <p:cNvSpPr/>
          <p:nvPr/>
        </p:nvSpPr>
        <p:spPr>
          <a:xfrm>
            <a:off x="1899900" y="1716735"/>
            <a:ext cx="1949700" cy="1840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05"/>
          <p:cNvSpPr/>
          <p:nvPr/>
        </p:nvSpPr>
        <p:spPr>
          <a:xfrm>
            <a:off x="5614810" y="1063375"/>
            <a:ext cx="660600" cy="6606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05"/>
          <p:cNvSpPr/>
          <p:nvPr/>
        </p:nvSpPr>
        <p:spPr>
          <a:xfrm>
            <a:off x="5467973" y="1878419"/>
            <a:ext cx="969000" cy="838200"/>
          </a:xfrm>
          <a:prstGeom prst="triangle">
            <a:avLst>
              <a:gd fmla="val 50000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05"/>
          <p:cNvSpPr/>
          <p:nvPr/>
        </p:nvSpPr>
        <p:spPr>
          <a:xfrm>
            <a:off x="5649320" y="162725"/>
            <a:ext cx="606300" cy="576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05"/>
          <p:cNvSpPr/>
          <p:nvPr/>
        </p:nvSpPr>
        <p:spPr>
          <a:xfrm rot="10800000">
            <a:off x="5020876" y="2247077"/>
            <a:ext cx="1890300" cy="16806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05"/>
          <p:cNvSpPr/>
          <p:nvPr/>
        </p:nvSpPr>
        <p:spPr>
          <a:xfrm>
            <a:off x="5790780" y="4292005"/>
            <a:ext cx="514500" cy="514500"/>
          </a:xfrm>
          <a:prstGeom prst="heart">
            <a:avLst/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05"/>
          <p:cNvSpPr txBox="1"/>
          <p:nvPr/>
        </p:nvSpPr>
        <p:spPr>
          <a:xfrm>
            <a:off x="6436975" y="2050825"/>
            <a:ext cx="336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1056" name="Google Shape;1056;p105"/>
          <p:cNvSpPr txBox="1"/>
          <p:nvPr/>
        </p:nvSpPr>
        <p:spPr>
          <a:xfrm>
            <a:off x="6999350" y="321402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i+1</a:t>
            </a:r>
            <a:endParaRPr/>
          </a:p>
        </p:txBody>
      </p:sp>
      <p:sp>
        <p:nvSpPr>
          <p:cNvPr id="1057" name="Google Shape;1057;p105"/>
          <p:cNvSpPr txBox="1"/>
          <p:nvPr/>
        </p:nvSpPr>
        <p:spPr>
          <a:xfrm>
            <a:off x="6393075" y="42983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i+2</a:t>
            </a:r>
            <a:endParaRPr/>
          </a:p>
        </p:txBody>
      </p:sp>
      <p:sp>
        <p:nvSpPr>
          <p:cNvPr id="1058" name="Google Shape;1058;p105"/>
          <p:cNvSpPr txBox="1"/>
          <p:nvPr/>
        </p:nvSpPr>
        <p:spPr>
          <a:xfrm>
            <a:off x="6345925" y="11764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i-1</a:t>
            </a:r>
            <a:endParaRPr/>
          </a:p>
        </p:txBody>
      </p:sp>
      <p:sp>
        <p:nvSpPr>
          <p:cNvPr id="1059" name="Google Shape;1059;p105"/>
          <p:cNvSpPr txBox="1"/>
          <p:nvPr/>
        </p:nvSpPr>
        <p:spPr>
          <a:xfrm>
            <a:off x="6393075" y="264350"/>
            <a:ext cx="387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</a:t>
            </a:r>
            <a:endParaRPr/>
          </a:p>
        </p:txBody>
      </p:sp>
      <p:sp>
        <p:nvSpPr>
          <p:cNvPr id="1060" name="Google Shape;1060;p105"/>
          <p:cNvSpPr txBox="1"/>
          <p:nvPr/>
        </p:nvSpPr>
        <p:spPr>
          <a:xfrm>
            <a:off x="2253450" y="1282325"/>
            <a:ext cx="1242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1061" name="Google Shape;1061;p105"/>
          <p:cNvSpPr txBox="1"/>
          <p:nvPr/>
        </p:nvSpPr>
        <p:spPr>
          <a:xfrm>
            <a:off x="7030850" y="2643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i-2</a:t>
            </a:r>
            <a:r>
              <a:rPr lang="en"/>
              <a:t> = $3</a:t>
            </a:r>
            <a:endParaRPr/>
          </a:p>
        </p:txBody>
      </p:sp>
      <p:sp>
        <p:nvSpPr>
          <p:cNvPr id="1062" name="Google Shape;1062;p105"/>
          <p:cNvSpPr txBox="1"/>
          <p:nvPr/>
        </p:nvSpPr>
        <p:spPr>
          <a:xfrm>
            <a:off x="7030850" y="11764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063" name="Google Shape;1063;p105"/>
          <p:cNvSpPr txBox="1"/>
          <p:nvPr/>
        </p:nvSpPr>
        <p:spPr>
          <a:xfrm>
            <a:off x="7030850" y="2050825"/>
            <a:ext cx="1053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5</a:t>
            </a:r>
            <a:endParaRPr/>
          </a:p>
        </p:txBody>
      </p:sp>
      <p:sp>
        <p:nvSpPr>
          <p:cNvPr id="1064" name="Google Shape;1064;p105"/>
          <p:cNvSpPr txBox="1"/>
          <p:nvPr/>
        </p:nvSpPr>
        <p:spPr>
          <a:xfrm>
            <a:off x="7517450" y="3181700"/>
            <a:ext cx="969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7</a:t>
            </a:r>
            <a:endParaRPr/>
          </a:p>
        </p:txBody>
      </p:sp>
      <p:sp>
        <p:nvSpPr>
          <p:cNvPr id="1065" name="Google Shape;1065;p105"/>
          <p:cNvSpPr txBox="1"/>
          <p:nvPr/>
        </p:nvSpPr>
        <p:spPr>
          <a:xfrm>
            <a:off x="8019550" y="2643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i-2</a:t>
            </a:r>
            <a:r>
              <a:rPr lang="en"/>
              <a:t> = 2L</a:t>
            </a:r>
            <a:endParaRPr/>
          </a:p>
        </p:txBody>
      </p:sp>
      <p:sp>
        <p:nvSpPr>
          <p:cNvPr id="1066" name="Google Shape;1066;p105"/>
          <p:cNvSpPr txBox="1"/>
          <p:nvPr/>
        </p:nvSpPr>
        <p:spPr>
          <a:xfrm>
            <a:off x="7030850" y="43125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i+2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067" name="Google Shape;1067;p105"/>
          <p:cNvSpPr txBox="1"/>
          <p:nvPr/>
        </p:nvSpPr>
        <p:spPr>
          <a:xfrm>
            <a:off x="8019550" y="11764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i-1</a:t>
            </a:r>
            <a:r>
              <a:rPr lang="en"/>
              <a:t> = 2L</a:t>
            </a:r>
            <a:endParaRPr/>
          </a:p>
        </p:txBody>
      </p:sp>
      <p:sp>
        <p:nvSpPr>
          <p:cNvPr id="1068" name="Google Shape;1068;p105"/>
          <p:cNvSpPr txBox="1"/>
          <p:nvPr/>
        </p:nvSpPr>
        <p:spPr>
          <a:xfrm>
            <a:off x="8019550" y="205082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</a:t>
            </a:r>
            <a:r>
              <a:rPr lang="en"/>
              <a:t> = 3L</a:t>
            </a:r>
            <a:endParaRPr/>
          </a:p>
        </p:txBody>
      </p:sp>
      <p:sp>
        <p:nvSpPr>
          <p:cNvPr id="1069" name="Google Shape;1069;p105"/>
          <p:cNvSpPr txBox="1"/>
          <p:nvPr/>
        </p:nvSpPr>
        <p:spPr>
          <a:xfrm>
            <a:off x="8278050" y="318170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5L</a:t>
            </a:r>
            <a:endParaRPr/>
          </a:p>
        </p:txBody>
      </p:sp>
      <p:sp>
        <p:nvSpPr>
          <p:cNvPr id="1070" name="Google Shape;1070;p105"/>
          <p:cNvSpPr txBox="1"/>
          <p:nvPr/>
        </p:nvSpPr>
        <p:spPr>
          <a:xfrm>
            <a:off x="7922750" y="4312563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1L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75" y="96925"/>
            <a:ext cx="7740649" cy="494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4"/>
          <p:cNvSpPr txBox="1"/>
          <p:nvPr/>
        </p:nvSpPr>
        <p:spPr>
          <a:xfrm>
            <a:off x="7457375" y="1260125"/>
            <a:ext cx="5844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f(n)</a:t>
            </a:r>
            <a:endParaRPr/>
          </a:p>
        </p:txBody>
      </p:sp>
      <p:sp>
        <p:nvSpPr>
          <p:cNvPr id="153" name="Google Shape;153;p34"/>
          <p:cNvSpPr txBox="1"/>
          <p:nvPr/>
        </p:nvSpPr>
        <p:spPr>
          <a:xfrm>
            <a:off x="6824075" y="555725"/>
            <a:ext cx="5355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g(n)</a:t>
            </a:r>
            <a:endParaRPr/>
          </a:p>
        </p:txBody>
      </p:sp>
      <p:sp>
        <p:nvSpPr>
          <p:cNvPr id="154" name="Google Shape;154;p34"/>
          <p:cNvSpPr txBox="1"/>
          <p:nvPr/>
        </p:nvSpPr>
        <p:spPr>
          <a:xfrm>
            <a:off x="4036175" y="937025"/>
            <a:ext cx="1914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× f(n)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0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Knapsack - Ikke ta med </a:t>
            </a:r>
            <a:r>
              <a:rPr i="1" lang="en"/>
              <a:t>i</a:t>
            </a:r>
            <a:endParaRPr i="1"/>
          </a:p>
        </p:txBody>
      </p:sp>
      <p:sp>
        <p:nvSpPr>
          <p:cNvPr id="1076" name="Google Shape;1076;p106"/>
          <p:cNvSpPr/>
          <p:nvPr/>
        </p:nvSpPr>
        <p:spPr>
          <a:xfrm>
            <a:off x="1899900" y="1716735"/>
            <a:ext cx="1949700" cy="1840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06"/>
          <p:cNvSpPr/>
          <p:nvPr/>
        </p:nvSpPr>
        <p:spPr>
          <a:xfrm>
            <a:off x="5614810" y="1063375"/>
            <a:ext cx="660600" cy="6606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06"/>
          <p:cNvSpPr/>
          <p:nvPr/>
        </p:nvSpPr>
        <p:spPr>
          <a:xfrm>
            <a:off x="5467973" y="1878419"/>
            <a:ext cx="969000" cy="838200"/>
          </a:xfrm>
          <a:prstGeom prst="triangle">
            <a:avLst>
              <a:gd fmla="val 50000" name="adj"/>
            </a:avLst>
          </a:prstGeom>
          <a:solidFill>
            <a:srgbClr val="CFE2F3">
              <a:alpha val="4392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06"/>
          <p:cNvSpPr/>
          <p:nvPr/>
        </p:nvSpPr>
        <p:spPr>
          <a:xfrm>
            <a:off x="5649320" y="162725"/>
            <a:ext cx="606300" cy="576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06"/>
          <p:cNvSpPr/>
          <p:nvPr/>
        </p:nvSpPr>
        <p:spPr>
          <a:xfrm rot="10800000">
            <a:off x="5020876" y="2247077"/>
            <a:ext cx="1890300" cy="16806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06"/>
          <p:cNvSpPr/>
          <p:nvPr/>
        </p:nvSpPr>
        <p:spPr>
          <a:xfrm>
            <a:off x="5790780" y="4292005"/>
            <a:ext cx="514500" cy="514500"/>
          </a:xfrm>
          <a:prstGeom prst="heart">
            <a:avLst/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6"/>
          <p:cNvSpPr txBox="1"/>
          <p:nvPr/>
        </p:nvSpPr>
        <p:spPr>
          <a:xfrm>
            <a:off x="6436975" y="2050825"/>
            <a:ext cx="336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1083" name="Google Shape;1083;p106"/>
          <p:cNvSpPr txBox="1"/>
          <p:nvPr/>
        </p:nvSpPr>
        <p:spPr>
          <a:xfrm>
            <a:off x="6999350" y="321402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i+1</a:t>
            </a:r>
            <a:endParaRPr/>
          </a:p>
        </p:txBody>
      </p:sp>
      <p:sp>
        <p:nvSpPr>
          <p:cNvPr id="1084" name="Google Shape;1084;p106"/>
          <p:cNvSpPr txBox="1"/>
          <p:nvPr/>
        </p:nvSpPr>
        <p:spPr>
          <a:xfrm>
            <a:off x="6393075" y="42983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i+2</a:t>
            </a:r>
            <a:endParaRPr/>
          </a:p>
        </p:txBody>
      </p:sp>
      <p:sp>
        <p:nvSpPr>
          <p:cNvPr id="1085" name="Google Shape;1085;p106"/>
          <p:cNvSpPr txBox="1"/>
          <p:nvPr/>
        </p:nvSpPr>
        <p:spPr>
          <a:xfrm>
            <a:off x="6345925" y="11764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i-1</a:t>
            </a:r>
            <a:endParaRPr/>
          </a:p>
        </p:txBody>
      </p:sp>
      <p:sp>
        <p:nvSpPr>
          <p:cNvPr id="1086" name="Google Shape;1086;p106"/>
          <p:cNvSpPr txBox="1"/>
          <p:nvPr/>
        </p:nvSpPr>
        <p:spPr>
          <a:xfrm>
            <a:off x="6393075" y="264350"/>
            <a:ext cx="387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</a:t>
            </a:r>
            <a:endParaRPr/>
          </a:p>
        </p:txBody>
      </p:sp>
      <p:sp>
        <p:nvSpPr>
          <p:cNvPr id="1087" name="Google Shape;1087;p106"/>
          <p:cNvSpPr txBox="1"/>
          <p:nvPr/>
        </p:nvSpPr>
        <p:spPr>
          <a:xfrm>
            <a:off x="2253450" y="1282325"/>
            <a:ext cx="1242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1088" name="Google Shape;1088;p106"/>
          <p:cNvSpPr txBox="1"/>
          <p:nvPr/>
        </p:nvSpPr>
        <p:spPr>
          <a:xfrm>
            <a:off x="7030850" y="2643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i-2</a:t>
            </a:r>
            <a:r>
              <a:rPr lang="en"/>
              <a:t> = $3</a:t>
            </a:r>
            <a:endParaRPr/>
          </a:p>
        </p:txBody>
      </p:sp>
      <p:sp>
        <p:nvSpPr>
          <p:cNvPr id="1089" name="Google Shape;1089;p106"/>
          <p:cNvSpPr txBox="1"/>
          <p:nvPr/>
        </p:nvSpPr>
        <p:spPr>
          <a:xfrm>
            <a:off x="7030850" y="11764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090" name="Google Shape;1090;p106"/>
          <p:cNvSpPr txBox="1"/>
          <p:nvPr/>
        </p:nvSpPr>
        <p:spPr>
          <a:xfrm>
            <a:off x="7030850" y="2050825"/>
            <a:ext cx="1053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5</a:t>
            </a:r>
            <a:endParaRPr/>
          </a:p>
        </p:txBody>
      </p:sp>
      <p:sp>
        <p:nvSpPr>
          <p:cNvPr id="1091" name="Google Shape;1091;p106"/>
          <p:cNvSpPr txBox="1"/>
          <p:nvPr/>
        </p:nvSpPr>
        <p:spPr>
          <a:xfrm>
            <a:off x="7517450" y="3181700"/>
            <a:ext cx="969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7</a:t>
            </a:r>
            <a:endParaRPr/>
          </a:p>
        </p:txBody>
      </p:sp>
      <p:sp>
        <p:nvSpPr>
          <p:cNvPr id="1092" name="Google Shape;1092;p106"/>
          <p:cNvSpPr txBox="1"/>
          <p:nvPr/>
        </p:nvSpPr>
        <p:spPr>
          <a:xfrm>
            <a:off x="8019550" y="2643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i-2</a:t>
            </a:r>
            <a:r>
              <a:rPr lang="en"/>
              <a:t> = 2L</a:t>
            </a:r>
            <a:endParaRPr/>
          </a:p>
        </p:txBody>
      </p:sp>
      <p:sp>
        <p:nvSpPr>
          <p:cNvPr id="1093" name="Google Shape;1093;p106"/>
          <p:cNvSpPr txBox="1"/>
          <p:nvPr/>
        </p:nvSpPr>
        <p:spPr>
          <a:xfrm>
            <a:off x="7030850" y="43125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i+2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094" name="Google Shape;1094;p106"/>
          <p:cNvSpPr txBox="1"/>
          <p:nvPr/>
        </p:nvSpPr>
        <p:spPr>
          <a:xfrm>
            <a:off x="8019550" y="11764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i-1</a:t>
            </a:r>
            <a:r>
              <a:rPr lang="en"/>
              <a:t> = 2L</a:t>
            </a:r>
            <a:endParaRPr/>
          </a:p>
        </p:txBody>
      </p:sp>
      <p:sp>
        <p:nvSpPr>
          <p:cNvPr id="1095" name="Google Shape;1095;p106"/>
          <p:cNvSpPr txBox="1"/>
          <p:nvPr/>
        </p:nvSpPr>
        <p:spPr>
          <a:xfrm>
            <a:off x="8019550" y="205082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</a:t>
            </a:r>
            <a:r>
              <a:rPr lang="en"/>
              <a:t> = 3L</a:t>
            </a:r>
            <a:endParaRPr/>
          </a:p>
        </p:txBody>
      </p:sp>
      <p:sp>
        <p:nvSpPr>
          <p:cNvPr id="1096" name="Google Shape;1096;p106"/>
          <p:cNvSpPr txBox="1"/>
          <p:nvPr/>
        </p:nvSpPr>
        <p:spPr>
          <a:xfrm>
            <a:off x="8278050" y="318170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5L</a:t>
            </a:r>
            <a:endParaRPr/>
          </a:p>
        </p:txBody>
      </p:sp>
      <p:sp>
        <p:nvSpPr>
          <p:cNvPr id="1097" name="Google Shape;1097;p106"/>
          <p:cNvSpPr txBox="1"/>
          <p:nvPr/>
        </p:nvSpPr>
        <p:spPr>
          <a:xfrm>
            <a:off x="7922750" y="4312563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1L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Knapsack - Ta med </a:t>
            </a:r>
            <a:r>
              <a:rPr i="1" lang="en"/>
              <a:t>i</a:t>
            </a:r>
            <a:endParaRPr i="1"/>
          </a:p>
        </p:txBody>
      </p:sp>
      <p:sp>
        <p:nvSpPr>
          <p:cNvPr id="1103" name="Google Shape;1103;p107"/>
          <p:cNvSpPr/>
          <p:nvPr/>
        </p:nvSpPr>
        <p:spPr>
          <a:xfrm>
            <a:off x="1899900" y="1716735"/>
            <a:ext cx="1949700" cy="1840800"/>
          </a:xfrm>
          <a:prstGeom prst="rect">
            <a:avLst/>
          </a:prstGeom>
          <a:solidFill>
            <a:srgbClr val="D9EAD3">
              <a:alpha val="4392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07"/>
          <p:cNvSpPr/>
          <p:nvPr/>
        </p:nvSpPr>
        <p:spPr>
          <a:xfrm>
            <a:off x="5614810" y="1063375"/>
            <a:ext cx="660600" cy="6606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107"/>
          <p:cNvSpPr/>
          <p:nvPr/>
        </p:nvSpPr>
        <p:spPr>
          <a:xfrm>
            <a:off x="5467973" y="1878419"/>
            <a:ext cx="969000" cy="838200"/>
          </a:xfrm>
          <a:prstGeom prst="triangle">
            <a:avLst>
              <a:gd fmla="val 50000" name="adj"/>
            </a:avLst>
          </a:prstGeom>
          <a:solidFill>
            <a:srgbClr val="CFE2F3">
              <a:alpha val="4392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107"/>
          <p:cNvSpPr/>
          <p:nvPr/>
        </p:nvSpPr>
        <p:spPr>
          <a:xfrm>
            <a:off x="5649320" y="162725"/>
            <a:ext cx="606300" cy="576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07"/>
          <p:cNvSpPr/>
          <p:nvPr/>
        </p:nvSpPr>
        <p:spPr>
          <a:xfrm rot="10800000">
            <a:off x="5020876" y="2247077"/>
            <a:ext cx="1890300" cy="16806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107"/>
          <p:cNvSpPr/>
          <p:nvPr/>
        </p:nvSpPr>
        <p:spPr>
          <a:xfrm>
            <a:off x="5790780" y="4292005"/>
            <a:ext cx="514500" cy="514500"/>
          </a:xfrm>
          <a:prstGeom prst="heart">
            <a:avLst/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07"/>
          <p:cNvSpPr txBox="1"/>
          <p:nvPr/>
        </p:nvSpPr>
        <p:spPr>
          <a:xfrm>
            <a:off x="6436975" y="2050825"/>
            <a:ext cx="336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1110" name="Google Shape;1110;p107"/>
          <p:cNvSpPr txBox="1"/>
          <p:nvPr/>
        </p:nvSpPr>
        <p:spPr>
          <a:xfrm>
            <a:off x="6999350" y="321402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i+1</a:t>
            </a:r>
            <a:endParaRPr/>
          </a:p>
        </p:txBody>
      </p:sp>
      <p:sp>
        <p:nvSpPr>
          <p:cNvPr id="1111" name="Google Shape;1111;p107"/>
          <p:cNvSpPr txBox="1"/>
          <p:nvPr/>
        </p:nvSpPr>
        <p:spPr>
          <a:xfrm>
            <a:off x="6393075" y="42983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i+2</a:t>
            </a:r>
            <a:endParaRPr/>
          </a:p>
        </p:txBody>
      </p:sp>
      <p:sp>
        <p:nvSpPr>
          <p:cNvPr id="1112" name="Google Shape;1112;p107"/>
          <p:cNvSpPr txBox="1"/>
          <p:nvPr/>
        </p:nvSpPr>
        <p:spPr>
          <a:xfrm>
            <a:off x="6345925" y="11764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i-1</a:t>
            </a:r>
            <a:endParaRPr/>
          </a:p>
        </p:txBody>
      </p:sp>
      <p:sp>
        <p:nvSpPr>
          <p:cNvPr id="1113" name="Google Shape;1113;p107"/>
          <p:cNvSpPr txBox="1"/>
          <p:nvPr/>
        </p:nvSpPr>
        <p:spPr>
          <a:xfrm>
            <a:off x="6393075" y="264350"/>
            <a:ext cx="387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</a:t>
            </a:r>
            <a:endParaRPr/>
          </a:p>
        </p:txBody>
      </p:sp>
      <p:sp>
        <p:nvSpPr>
          <p:cNvPr id="1114" name="Google Shape;1114;p107"/>
          <p:cNvSpPr txBox="1"/>
          <p:nvPr/>
        </p:nvSpPr>
        <p:spPr>
          <a:xfrm>
            <a:off x="2253450" y="1282325"/>
            <a:ext cx="1242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 - w</a:t>
            </a:r>
            <a:r>
              <a:rPr baseline="-25000" lang="en"/>
              <a:t>i</a:t>
            </a:r>
            <a:endParaRPr baseline="-25000"/>
          </a:p>
        </p:txBody>
      </p:sp>
      <p:sp>
        <p:nvSpPr>
          <p:cNvPr id="1115" name="Google Shape;1115;p107"/>
          <p:cNvSpPr txBox="1"/>
          <p:nvPr/>
        </p:nvSpPr>
        <p:spPr>
          <a:xfrm>
            <a:off x="7030850" y="2643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i-2</a:t>
            </a:r>
            <a:r>
              <a:rPr lang="en"/>
              <a:t> = $3</a:t>
            </a:r>
            <a:endParaRPr/>
          </a:p>
        </p:txBody>
      </p:sp>
      <p:sp>
        <p:nvSpPr>
          <p:cNvPr id="1116" name="Google Shape;1116;p107"/>
          <p:cNvSpPr txBox="1"/>
          <p:nvPr/>
        </p:nvSpPr>
        <p:spPr>
          <a:xfrm>
            <a:off x="7030850" y="11764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117" name="Google Shape;1117;p107"/>
          <p:cNvSpPr txBox="1"/>
          <p:nvPr/>
        </p:nvSpPr>
        <p:spPr>
          <a:xfrm>
            <a:off x="7030850" y="2050825"/>
            <a:ext cx="1053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5</a:t>
            </a:r>
            <a:endParaRPr/>
          </a:p>
        </p:txBody>
      </p:sp>
      <p:sp>
        <p:nvSpPr>
          <p:cNvPr id="1118" name="Google Shape;1118;p107"/>
          <p:cNvSpPr txBox="1"/>
          <p:nvPr/>
        </p:nvSpPr>
        <p:spPr>
          <a:xfrm>
            <a:off x="7517450" y="3181700"/>
            <a:ext cx="969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7</a:t>
            </a:r>
            <a:endParaRPr/>
          </a:p>
        </p:txBody>
      </p:sp>
      <p:sp>
        <p:nvSpPr>
          <p:cNvPr id="1119" name="Google Shape;1119;p107"/>
          <p:cNvSpPr txBox="1"/>
          <p:nvPr/>
        </p:nvSpPr>
        <p:spPr>
          <a:xfrm>
            <a:off x="8019550" y="2643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i-2</a:t>
            </a:r>
            <a:r>
              <a:rPr lang="en"/>
              <a:t> = 2L</a:t>
            </a:r>
            <a:endParaRPr/>
          </a:p>
        </p:txBody>
      </p:sp>
      <p:sp>
        <p:nvSpPr>
          <p:cNvPr id="1120" name="Google Shape;1120;p107"/>
          <p:cNvSpPr txBox="1"/>
          <p:nvPr/>
        </p:nvSpPr>
        <p:spPr>
          <a:xfrm>
            <a:off x="7030850" y="43125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i+2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121" name="Google Shape;1121;p107"/>
          <p:cNvSpPr txBox="1"/>
          <p:nvPr/>
        </p:nvSpPr>
        <p:spPr>
          <a:xfrm>
            <a:off x="8019550" y="11764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i-1</a:t>
            </a:r>
            <a:r>
              <a:rPr lang="en"/>
              <a:t> = 2L</a:t>
            </a:r>
            <a:endParaRPr/>
          </a:p>
        </p:txBody>
      </p:sp>
      <p:sp>
        <p:nvSpPr>
          <p:cNvPr id="1122" name="Google Shape;1122;p107"/>
          <p:cNvSpPr txBox="1"/>
          <p:nvPr/>
        </p:nvSpPr>
        <p:spPr>
          <a:xfrm>
            <a:off x="8019550" y="205082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</a:t>
            </a:r>
            <a:r>
              <a:rPr lang="en"/>
              <a:t> = 3L</a:t>
            </a:r>
            <a:endParaRPr/>
          </a:p>
        </p:txBody>
      </p:sp>
      <p:sp>
        <p:nvSpPr>
          <p:cNvPr id="1123" name="Google Shape;1123;p107"/>
          <p:cNvSpPr txBox="1"/>
          <p:nvPr/>
        </p:nvSpPr>
        <p:spPr>
          <a:xfrm>
            <a:off x="8278050" y="318170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5L</a:t>
            </a:r>
            <a:endParaRPr/>
          </a:p>
        </p:txBody>
      </p:sp>
      <p:sp>
        <p:nvSpPr>
          <p:cNvPr id="1124" name="Google Shape;1124;p107"/>
          <p:cNvSpPr txBox="1"/>
          <p:nvPr/>
        </p:nvSpPr>
        <p:spPr>
          <a:xfrm>
            <a:off x="7922750" y="4312563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1L</a:t>
            </a:r>
            <a:endParaRPr/>
          </a:p>
        </p:txBody>
      </p:sp>
      <p:sp>
        <p:nvSpPr>
          <p:cNvPr id="1125" name="Google Shape;1125;p107"/>
          <p:cNvSpPr/>
          <p:nvPr/>
        </p:nvSpPr>
        <p:spPr>
          <a:xfrm>
            <a:off x="2844323" y="2668269"/>
            <a:ext cx="969000" cy="838200"/>
          </a:xfrm>
          <a:prstGeom prst="triangle">
            <a:avLst>
              <a:gd fmla="val 50000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07"/>
          <p:cNvSpPr/>
          <p:nvPr/>
        </p:nvSpPr>
        <p:spPr>
          <a:xfrm rot="5400000">
            <a:off x="1960150" y="1656575"/>
            <a:ext cx="1844100" cy="1964400"/>
          </a:xfrm>
          <a:prstGeom prst="corner">
            <a:avLst>
              <a:gd fmla="val 48067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7" name="Google Shape;1127;p107"/>
          <p:cNvCxnSpPr/>
          <p:nvPr/>
        </p:nvCxnSpPr>
        <p:spPr>
          <a:xfrm flipH="1">
            <a:off x="3651200" y="2442700"/>
            <a:ext cx="1867500" cy="56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Knapsack - w</a:t>
            </a:r>
            <a:r>
              <a:rPr baseline="-25000" lang="en"/>
              <a:t>i</a:t>
            </a:r>
            <a:r>
              <a:rPr lang="en"/>
              <a:t> &gt; w</a:t>
            </a:r>
            <a:endParaRPr/>
          </a:p>
        </p:txBody>
      </p:sp>
      <p:sp>
        <p:nvSpPr>
          <p:cNvPr id="1133" name="Google Shape;1133;p108"/>
          <p:cNvSpPr/>
          <p:nvPr/>
        </p:nvSpPr>
        <p:spPr>
          <a:xfrm>
            <a:off x="2348075" y="2106675"/>
            <a:ext cx="1053300" cy="1060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08"/>
          <p:cNvSpPr/>
          <p:nvPr/>
        </p:nvSpPr>
        <p:spPr>
          <a:xfrm>
            <a:off x="5614810" y="987175"/>
            <a:ext cx="660600" cy="6606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08"/>
          <p:cNvSpPr/>
          <p:nvPr/>
        </p:nvSpPr>
        <p:spPr>
          <a:xfrm rot="10800000">
            <a:off x="5020876" y="2551877"/>
            <a:ext cx="1890300" cy="16806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08"/>
          <p:cNvSpPr/>
          <p:nvPr/>
        </p:nvSpPr>
        <p:spPr>
          <a:xfrm>
            <a:off x="5790780" y="4520605"/>
            <a:ext cx="514500" cy="514500"/>
          </a:xfrm>
          <a:prstGeom prst="heart">
            <a:avLst/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08"/>
          <p:cNvSpPr txBox="1"/>
          <p:nvPr/>
        </p:nvSpPr>
        <p:spPr>
          <a:xfrm>
            <a:off x="6999350" y="351882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i+1</a:t>
            </a:r>
            <a:endParaRPr/>
          </a:p>
        </p:txBody>
      </p:sp>
      <p:sp>
        <p:nvSpPr>
          <p:cNvPr id="1138" name="Google Shape;1138;p108"/>
          <p:cNvSpPr txBox="1"/>
          <p:nvPr/>
        </p:nvSpPr>
        <p:spPr>
          <a:xfrm>
            <a:off x="6393075" y="45269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i+2</a:t>
            </a:r>
            <a:endParaRPr/>
          </a:p>
        </p:txBody>
      </p:sp>
      <p:sp>
        <p:nvSpPr>
          <p:cNvPr id="1139" name="Google Shape;1139;p108"/>
          <p:cNvSpPr txBox="1"/>
          <p:nvPr/>
        </p:nvSpPr>
        <p:spPr>
          <a:xfrm>
            <a:off x="7517450" y="3486500"/>
            <a:ext cx="969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7</a:t>
            </a:r>
            <a:endParaRPr/>
          </a:p>
        </p:txBody>
      </p:sp>
      <p:sp>
        <p:nvSpPr>
          <p:cNvPr id="1140" name="Google Shape;1140;p108"/>
          <p:cNvSpPr txBox="1"/>
          <p:nvPr/>
        </p:nvSpPr>
        <p:spPr>
          <a:xfrm>
            <a:off x="7030850" y="45411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i+2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141" name="Google Shape;1141;p108"/>
          <p:cNvSpPr txBox="1"/>
          <p:nvPr/>
        </p:nvSpPr>
        <p:spPr>
          <a:xfrm>
            <a:off x="8278050" y="348650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5L</a:t>
            </a:r>
            <a:endParaRPr/>
          </a:p>
        </p:txBody>
      </p:sp>
      <p:sp>
        <p:nvSpPr>
          <p:cNvPr id="1142" name="Google Shape;1142;p108"/>
          <p:cNvSpPr txBox="1"/>
          <p:nvPr/>
        </p:nvSpPr>
        <p:spPr>
          <a:xfrm>
            <a:off x="7922750" y="4541163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1L</a:t>
            </a:r>
            <a:endParaRPr/>
          </a:p>
        </p:txBody>
      </p:sp>
      <p:sp>
        <p:nvSpPr>
          <p:cNvPr id="1143" name="Google Shape;1143;p108"/>
          <p:cNvSpPr/>
          <p:nvPr/>
        </p:nvSpPr>
        <p:spPr>
          <a:xfrm>
            <a:off x="5092607" y="1706129"/>
            <a:ext cx="1719600" cy="1487700"/>
          </a:xfrm>
          <a:prstGeom prst="triangle">
            <a:avLst>
              <a:gd fmla="val 50000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08"/>
          <p:cNvSpPr/>
          <p:nvPr/>
        </p:nvSpPr>
        <p:spPr>
          <a:xfrm>
            <a:off x="5649320" y="86525"/>
            <a:ext cx="606300" cy="576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08"/>
          <p:cNvSpPr txBox="1"/>
          <p:nvPr/>
        </p:nvSpPr>
        <p:spPr>
          <a:xfrm>
            <a:off x="6513175" y="2203225"/>
            <a:ext cx="336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1146" name="Google Shape;1146;p108"/>
          <p:cNvSpPr txBox="1"/>
          <p:nvPr/>
        </p:nvSpPr>
        <p:spPr>
          <a:xfrm>
            <a:off x="6345925" y="11002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i-1</a:t>
            </a:r>
            <a:endParaRPr/>
          </a:p>
        </p:txBody>
      </p:sp>
      <p:sp>
        <p:nvSpPr>
          <p:cNvPr id="1147" name="Google Shape;1147;p108"/>
          <p:cNvSpPr txBox="1"/>
          <p:nvPr/>
        </p:nvSpPr>
        <p:spPr>
          <a:xfrm>
            <a:off x="6393075" y="188150"/>
            <a:ext cx="387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</a:t>
            </a:r>
            <a:endParaRPr/>
          </a:p>
        </p:txBody>
      </p:sp>
      <p:sp>
        <p:nvSpPr>
          <p:cNvPr id="1148" name="Google Shape;1148;p108"/>
          <p:cNvSpPr txBox="1"/>
          <p:nvPr/>
        </p:nvSpPr>
        <p:spPr>
          <a:xfrm>
            <a:off x="2253425" y="1706125"/>
            <a:ext cx="1242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1149" name="Google Shape;1149;p108"/>
          <p:cNvSpPr txBox="1"/>
          <p:nvPr/>
        </p:nvSpPr>
        <p:spPr>
          <a:xfrm>
            <a:off x="7030850" y="1881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i-2</a:t>
            </a:r>
            <a:r>
              <a:rPr lang="en"/>
              <a:t> = $3</a:t>
            </a:r>
            <a:endParaRPr/>
          </a:p>
        </p:txBody>
      </p:sp>
      <p:sp>
        <p:nvSpPr>
          <p:cNvPr id="1150" name="Google Shape;1150;p108"/>
          <p:cNvSpPr txBox="1"/>
          <p:nvPr/>
        </p:nvSpPr>
        <p:spPr>
          <a:xfrm>
            <a:off x="7030850" y="11002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151" name="Google Shape;1151;p108"/>
          <p:cNvSpPr txBox="1"/>
          <p:nvPr/>
        </p:nvSpPr>
        <p:spPr>
          <a:xfrm>
            <a:off x="7030850" y="2203225"/>
            <a:ext cx="1053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5</a:t>
            </a:r>
            <a:endParaRPr/>
          </a:p>
        </p:txBody>
      </p:sp>
      <p:sp>
        <p:nvSpPr>
          <p:cNvPr id="1152" name="Google Shape;1152;p108"/>
          <p:cNvSpPr txBox="1"/>
          <p:nvPr/>
        </p:nvSpPr>
        <p:spPr>
          <a:xfrm>
            <a:off x="8019550" y="1881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i-2</a:t>
            </a:r>
            <a:r>
              <a:rPr lang="en"/>
              <a:t> = 2L</a:t>
            </a:r>
            <a:endParaRPr/>
          </a:p>
        </p:txBody>
      </p:sp>
      <p:sp>
        <p:nvSpPr>
          <p:cNvPr id="1153" name="Google Shape;1153;p108"/>
          <p:cNvSpPr txBox="1"/>
          <p:nvPr/>
        </p:nvSpPr>
        <p:spPr>
          <a:xfrm>
            <a:off x="8019550" y="11002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i-1</a:t>
            </a:r>
            <a:r>
              <a:rPr lang="en"/>
              <a:t> = 2L</a:t>
            </a:r>
            <a:endParaRPr/>
          </a:p>
        </p:txBody>
      </p:sp>
      <p:sp>
        <p:nvSpPr>
          <p:cNvPr id="1154" name="Google Shape;1154;p108"/>
          <p:cNvSpPr txBox="1"/>
          <p:nvPr/>
        </p:nvSpPr>
        <p:spPr>
          <a:xfrm>
            <a:off x="8019550" y="220322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</a:t>
            </a:r>
            <a:r>
              <a:rPr lang="en"/>
              <a:t> = 3L</a:t>
            </a:r>
            <a:endParaRPr/>
          </a:p>
        </p:txBody>
      </p:sp>
      <p:sp>
        <p:nvSpPr>
          <p:cNvPr id="1155" name="Google Shape;1155;p108"/>
          <p:cNvSpPr/>
          <p:nvPr/>
        </p:nvSpPr>
        <p:spPr>
          <a:xfrm>
            <a:off x="5361600" y="1991409"/>
            <a:ext cx="1167000" cy="1166700"/>
          </a:xfrm>
          <a:prstGeom prst="noSmoking">
            <a:avLst>
              <a:gd fmla="val 18750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Knapsack - w</a:t>
            </a:r>
            <a:r>
              <a:rPr baseline="-25000" lang="en"/>
              <a:t>i</a:t>
            </a:r>
            <a:r>
              <a:rPr lang="en"/>
              <a:t> &gt; w</a:t>
            </a:r>
            <a:endParaRPr/>
          </a:p>
        </p:txBody>
      </p:sp>
      <p:sp>
        <p:nvSpPr>
          <p:cNvPr id="1161" name="Google Shape;1161;p109"/>
          <p:cNvSpPr/>
          <p:nvPr/>
        </p:nvSpPr>
        <p:spPr>
          <a:xfrm>
            <a:off x="2348075" y="2106675"/>
            <a:ext cx="1053300" cy="1060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09"/>
          <p:cNvSpPr/>
          <p:nvPr/>
        </p:nvSpPr>
        <p:spPr>
          <a:xfrm>
            <a:off x="5614810" y="987175"/>
            <a:ext cx="660600" cy="6606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09"/>
          <p:cNvSpPr/>
          <p:nvPr/>
        </p:nvSpPr>
        <p:spPr>
          <a:xfrm rot="10800000">
            <a:off x="5020876" y="2551877"/>
            <a:ext cx="1890300" cy="16806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09"/>
          <p:cNvSpPr/>
          <p:nvPr/>
        </p:nvSpPr>
        <p:spPr>
          <a:xfrm>
            <a:off x="5790780" y="4520605"/>
            <a:ext cx="514500" cy="514500"/>
          </a:xfrm>
          <a:prstGeom prst="heart">
            <a:avLst/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09"/>
          <p:cNvSpPr txBox="1"/>
          <p:nvPr/>
        </p:nvSpPr>
        <p:spPr>
          <a:xfrm>
            <a:off x="6999350" y="351882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i+1</a:t>
            </a:r>
            <a:endParaRPr/>
          </a:p>
        </p:txBody>
      </p:sp>
      <p:sp>
        <p:nvSpPr>
          <p:cNvPr id="1166" name="Google Shape;1166;p109"/>
          <p:cNvSpPr txBox="1"/>
          <p:nvPr/>
        </p:nvSpPr>
        <p:spPr>
          <a:xfrm>
            <a:off x="6393075" y="45269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i+2</a:t>
            </a:r>
            <a:endParaRPr/>
          </a:p>
        </p:txBody>
      </p:sp>
      <p:sp>
        <p:nvSpPr>
          <p:cNvPr id="1167" name="Google Shape;1167;p109"/>
          <p:cNvSpPr txBox="1"/>
          <p:nvPr/>
        </p:nvSpPr>
        <p:spPr>
          <a:xfrm>
            <a:off x="7517450" y="3486500"/>
            <a:ext cx="969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7</a:t>
            </a:r>
            <a:endParaRPr/>
          </a:p>
        </p:txBody>
      </p:sp>
      <p:sp>
        <p:nvSpPr>
          <p:cNvPr id="1168" name="Google Shape;1168;p109"/>
          <p:cNvSpPr txBox="1"/>
          <p:nvPr/>
        </p:nvSpPr>
        <p:spPr>
          <a:xfrm>
            <a:off x="7030850" y="45411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i+2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169" name="Google Shape;1169;p109"/>
          <p:cNvSpPr txBox="1"/>
          <p:nvPr/>
        </p:nvSpPr>
        <p:spPr>
          <a:xfrm>
            <a:off x="8278050" y="348650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5L</a:t>
            </a:r>
            <a:endParaRPr/>
          </a:p>
        </p:txBody>
      </p:sp>
      <p:sp>
        <p:nvSpPr>
          <p:cNvPr id="1170" name="Google Shape;1170;p109"/>
          <p:cNvSpPr txBox="1"/>
          <p:nvPr/>
        </p:nvSpPr>
        <p:spPr>
          <a:xfrm>
            <a:off x="7922750" y="4541163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1L</a:t>
            </a:r>
            <a:endParaRPr/>
          </a:p>
        </p:txBody>
      </p:sp>
      <p:sp>
        <p:nvSpPr>
          <p:cNvPr id="1171" name="Google Shape;1171;p109"/>
          <p:cNvSpPr/>
          <p:nvPr/>
        </p:nvSpPr>
        <p:spPr>
          <a:xfrm>
            <a:off x="5092607" y="1706129"/>
            <a:ext cx="1719600" cy="1487700"/>
          </a:xfrm>
          <a:prstGeom prst="triangle">
            <a:avLst>
              <a:gd fmla="val 50000" name="adj"/>
            </a:avLst>
          </a:prstGeom>
          <a:solidFill>
            <a:srgbClr val="CFE2F3">
              <a:alpha val="4392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109"/>
          <p:cNvSpPr/>
          <p:nvPr/>
        </p:nvSpPr>
        <p:spPr>
          <a:xfrm>
            <a:off x="5649320" y="86525"/>
            <a:ext cx="606300" cy="576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09"/>
          <p:cNvSpPr txBox="1"/>
          <p:nvPr/>
        </p:nvSpPr>
        <p:spPr>
          <a:xfrm>
            <a:off x="6513175" y="2203225"/>
            <a:ext cx="336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1174" name="Google Shape;1174;p109"/>
          <p:cNvSpPr txBox="1"/>
          <p:nvPr/>
        </p:nvSpPr>
        <p:spPr>
          <a:xfrm>
            <a:off x="6345925" y="11002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i-1</a:t>
            </a:r>
            <a:endParaRPr/>
          </a:p>
        </p:txBody>
      </p:sp>
      <p:sp>
        <p:nvSpPr>
          <p:cNvPr id="1175" name="Google Shape;1175;p109"/>
          <p:cNvSpPr txBox="1"/>
          <p:nvPr/>
        </p:nvSpPr>
        <p:spPr>
          <a:xfrm>
            <a:off x="6393075" y="188150"/>
            <a:ext cx="387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</a:t>
            </a:r>
            <a:endParaRPr/>
          </a:p>
        </p:txBody>
      </p:sp>
      <p:sp>
        <p:nvSpPr>
          <p:cNvPr id="1176" name="Google Shape;1176;p109"/>
          <p:cNvSpPr txBox="1"/>
          <p:nvPr/>
        </p:nvSpPr>
        <p:spPr>
          <a:xfrm>
            <a:off x="2253425" y="1706125"/>
            <a:ext cx="1242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1177" name="Google Shape;1177;p109"/>
          <p:cNvSpPr txBox="1"/>
          <p:nvPr/>
        </p:nvSpPr>
        <p:spPr>
          <a:xfrm>
            <a:off x="7030850" y="1881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i-2</a:t>
            </a:r>
            <a:r>
              <a:rPr lang="en"/>
              <a:t> = $3</a:t>
            </a:r>
            <a:endParaRPr/>
          </a:p>
        </p:txBody>
      </p:sp>
      <p:sp>
        <p:nvSpPr>
          <p:cNvPr id="1178" name="Google Shape;1178;p109"/>
          <p:cNvSpPr txBox="1"/>
          <p:nvPr/>
        </p:nvSpPr>
        <p:spPr>
          <a:xfrm>
            <a:off x="7030850" y="11002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179" name="Google Shape;1179;p109"/>
          <p:cNvSpPr txBox="1"/>
          <p:nvPr/>
        </p:nvSpPr>
        <p:spPr>
          <a:xfrm>
            <a:off x="7030850" y="2203225"/>
            <a:ext cx="1053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5</a:t>
            </a:r>
            <a:endParaRPr/>
          </a:p>
        </p:txBody>
      </p:sp>
      <p:sp>
        <p:nvSpPr>
          <p:cNvPr id="1180" name="Google Shape;1180;p109"/>
          <p:cNvSpPr txBox="1"/>
          <p:nvPr/>
        </p:nvSpPr>
        <p:spPr>
          <a:xfrm>
            <a:off x="8019550" y="1881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i-2</a:t>
            </a:r>
            <a:r>
              <a:rPr lang="en"/>
              <a:t> = 2L</a:t>
            </a:r>
            <a:endParaRPr/>
          </a:p>
        </p:txBody>
      </p:sp>
      <p:sp>
        <p:nvSpPr>
          <p:cNvPr id="1181" name="Google Shape;1181;p109"/>
          <p:cNvSpPr txBox="1"/>
          <p:nvPr/>
        </p:nvSpPr>
        <p:spPr>
          <a:xfrm>
            <a:off x="8019550" y="11002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i-1</a:t>
            </a:r>
            <a:r>
              <a:rPr lang="en"/>
              <a:t> = 2L</a:t>
            </a:r>
            <a:endParaRPr/>
          </a:p>
        </p:txBody>
      </p:sp>
      <p:sp>
        <p:nvSpPr>
          <p:cNvPr id="1182" name="Google Shape;1182;p109"/>
          <p:cNvSpPr txBox="1"/>
          <p:nvPr/>
        </p:nvSpPr>
        <p:spPr>
          <a:xfrm>
            <a:off x="8019550" y="220322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</a:t>
            </a:r>
            <a:r>
              <a:rPr lang="en"/>
              <a:t> = 3L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Knapsack - i = 0</a:t>
            </a:r>
            <a:endParaRPr/>
          </a:p>
        </p:txBody>
      </p:sp>
      <p:sp>
        <p:nvSpPr>
          <p:cNvPr id="1188" name="Google Shape;1188;p110"/>
          <p:cNvSpPr/>
          <p:nvPr/>
        </p:nvSpPr>
        <p:spPr>
          <a:xfrm>
            <a:off x="2348075" y="2106675"/>
            <a:ext cx="1053300" cy="1060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110"/>
          <p:cNvSpPr/>
          <p:nvPr/>
        </p:nvSpPr>
        <p:spPr>
          <a:xfrm>
            <a:off x="5614810" y="987175"/>
            <a:ext cx="660600" cy="660600"/>
          </a:xfrm>
          <a:prstGeom prst="ellipse">
            <a:avLst/>
          </a:prstGeom>
          <a:solidFill>
            <a:srgbClr val="CFE2F3">
              <a:alpha val="4392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110"/>
          <p:cNvSpPr/>
          <p:nvPr/>
        </p:nvSpPr>
        <p:spPr>
          <a:xfrm rot="10800000">
            <a:off x="5020876" y="2551877"/>
            <a:ext cx="1890300" cy="16806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110"/>
          <p:cNvSpPr/>
          <p:nvPr/>
        </p:nvSpPr>
        <p:spPr>
          <a:xfrm>
            <a:off x="5790780" y="4520605"/>
            <a:ext cx="514500" cy="514500"/>
          </a:xfrm>
          <a:prstGeom prst="heart">
            <a:avLst/>
          </a:prstGeom>
          <a:solidFill>
            <a:srgbClr val="CFE2F3">
              <a:alpha val="4423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110"/>
          <p:cNvSpPr txBox="1"/>
          <p:nvPr/>
        </p:nvSpPr>
        <p:spPr>
          <a:xfrm>
            <a:off x="6999350" y="351882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i+1</a:t>
            </a:r>
            <a:endParaRPr/>
          </a:p>
        </p:txBody>
      </p:sp>
      <p:sp>
        <p:nvSpPr>
          <p:cNvPr id="1193" name="Google Shape;1193;p110"/>
          <p:cNvSpPr txBox="1"/>
          <p:nvPr/>
        </p:nvSpPr>
        <p:spPr>
          <a:xfrm>
            <a:off x="6393075" y="45269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i+2</a:t>
            </a:r>
            <a:endParaRPr/>
          </a:p>
        </p:txBody>
      </p:sp>
      <p:sp>
        <p:nvSpPr>
          <p:cNvPr id="1194" name="Google Shape;1194;p110"/>
          <p:cNvSpPr txBox="1"/>
          <p:nvPr/>
        </p:nvSpPr>
        <p:spPr>
          <a:xfrm>
            <a:off x="7517450" y="3486500"/>
            <a:ext cx="969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7</a:t>
            </a:r>
            <a:endParaRPr/>
          </a:p>
        </p:txBody>
      </p:sp>
      <p:sp>
        <p:nvSpPr>
          <p:cNvPr id="1195" name="Google Shape;1195;p110"/>
          <p:cNvSpPr txBox="1"/>
          <p:nvPr/>
        </p:nvSpPr>
        <p:spPr>
          <a:xfrm>
            <a:off x="7030850" y="45411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i+2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196" name="Google Shape;1196;p110"/>
          <p:cNvSpPr txBox="1"/>
          <p:nvPr/>
        </p:nvSpPr>
        <p:spPr>
          <a:xfrm>
            <a:off x="8278050" y="348650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5L</a:t>
            </a:r>
            <a:endParaRPr/>
          </a:p>
        </p:txBody>
      </p:sp>
      <p:sp>
        <p:nvSpPr>
          <p:cNvPr id="1197" name="Google Shape;1197;p110"/>
          <p:cNvSpPr txBox="1"/>
          <p:nvPr/>
        </p:nvSpPr>
        <p:spPr>
          <a:xfrm>
            <a:off x="7922750" y="4541163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i+1</a:t>
            </a:r>
            <a:r>
              <a:rPr lang="en"/>
              <a:t> = 1L</a:t>
            </a:r>
            <a:endParaRPr/>
          </a:p>
        </p:txBody>
      </p:sp>
      <p:sp>
        <p:nvSpPr>
          <p:cNvPr id="1198" name="Google Shape;1198;p110"/>
          <p:cNvSpPr/>
          <p:nvPr/>
        </p:nvSpPr>
        <p:spPr>
          <a:xfrm>
            <a:off x="5092607" y="1706129"/>
            <a:ext cx="1719600" cy="1487700"/>
          </a:xfrm>
          <a:prstGeom prst="triangle">
            <a:avLst>
              <a:gd fmla="val 50000" name="adj"/>
            </a:avLst>
          </a:prstGeom>
          <a:solidFill>
            <a:srgbClr val="CFE2F3">
              <a:alpha val="4392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10"/>
          <p:cNvSpPr/>
          <p:nvPr/>
        </p:nvSpPr>
        <p:spPr>
          <a:xfrm>
            <a:off x="5649320" y="86525"/>
            <a:ext cx="606300" cy="576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CFE2F3">
              <a:alpha val="4392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10"/>
          <p:cNvSpPr txBox="1"/>
          <p:nvPr/>
        </p:nvSpPr>
        <p:spPr>
          <a:xfrm>
            <a:off x="6513175" y="2203225"/>
            <a:ext cx="336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1201" name="Google Shape;1201;p110"/>
          <p:cNvSpPr txBox="1"/>
          <p:nvPr/>
        </p:nvSpPr>
        <p:spPr>
          <a:xfrm>
            <a:off x="6345925" y="1100275"/>
            <a:ext cx="518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i-1</a:t>
            </a:r>
            <a:endParaRPr/>
          </a:p>
        </p:txBody>
      </p:sp>
      <p:sp>
        <p:nvSpPr>
          <p:cNvPr id="1202" name="Google Shape;1202;p110"/>
          <p:cNvSpPr txBox="1"/>
          <p:nvPr/>
        </p:nvSpPr>
        <p:spPr>
          <a:xfrm>
            <a:off x="6393075" y="188150"/>
            <a:ext cx="387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i-2</a:t>
            </a:r>
            <a:endParaRPr/>
          </a:p>
        </p:txBody>
      </p:sp>
      <p:sp>
        <p:nvSpPr>
          <p:cNvPr id="1203" name="Google Shape;1203;p110"/>
          <p:cNvSpPr txBox="1"/>
          <p:nvPr/>
        </p:nvSpPr>
        <p:spPr>
          <a:xfrm>
            <a:off x="2253425" y="1706125"/>
            <a:ext cx="1242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1204" name="Google Shape;1204;p110"/>
          <p:cNvSpPr txBox="1"/>
          <p:nvPr/>
        </p:nvSpPr>
        <p:spPr>
          <a:xfrm>
            <a:off x="7030850" y="1881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i-2</a:t>
            </a:r>
            <a:r>
              <a:rPr lang="en"/>
              <a:t> = $3</a:t>
            </a:r>
            <a:endParaRPr/>
          </a:p>
        </p:txBody>
      </p:sp>
      <p:sp>
        <p:nvSpPr>
          <p:cNvPr id="1205" name="Google Shape;1205;p110"/>
          <p:cNvSpPr txBox="1"/>
          <p:nvPr/>
        </p:nvSpPr>
        <p:spPr>
          <a:xfrm>
            <a:off x="7030850" y="11002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i-1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2</a:t>
            </a:r>
            <a:endParaRPr/>
          </a:p>
        </p:txBody>
      </p:sp>
      <p:sp>
        <p:nvSpPr>
          <p:cNvPr id="1206" name="Google Shape;1206;p110"/>
          <p:cNvSpPr txBox="1"/>
          <p:nvPr/>
        </p:nvSpPr>
        <p:spPr>
          <a:xfrm>
            <a:off x="7030850" y="2203225"/>
            <a:ext cx="1053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i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$</a:t>
            </a:r>
            <a:r>
              <a:rPr lang="en"/>
              <a:t>5</a:t>
            </a:r>
            <a:endParaRPr/>
          </a:p>
        </p:txBody>
      </p:sp>
      <p:sp>
        <p:nvSpPr>
          <p:cNvPr id="1207" name="Google Shape;1207;p110"/>
          <p:cNvSpPr txBox="1"/>
          <p:nvPr/>
        </p:nvSpPr>
        <p:spPr>
          <a:xfrm>
            <a:off x="8019550" y="188150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i-2</a:t>
            </a:r>
            <a:r>
              <a:rPr lang="en"/>
              <a:t> = 2L</a:t>
            </a:r>
            <a:endParaRPr/>
          </a:p>
        </p:txBody>
      </p:sp>
      <p:sp>
        <p:nvSpPr>
          <p:cNvPr id="1208" name="Google Shape;1208;p110"/>
          <p:cNvSpPr txBox="1"/>
          <p:nvPr/>
        </p:nvSpPr>
        <p:spPr>
          <a:xfrm>
            <a:off x="8019550" y="110027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i-1</a:t>
            </a:r>
            <a:r>
              <a:rPr lang="en"/>
              <a:t> = 2L</a:t>
            </a:r>
            <a:endParaRPr/>
          </a:p>
        </p:txBody>
      </p:sp>
      <p:sp>
        <p:nvSpPr>
          <p:cNvPr id="1209" name="Google Shape;1209;p110"/>
          <p:cNvSpPr txBox="1"/>
          <p:nvPr/>
        </p:nvSpPr>
        <p:spPr>
          <a:xfrm>
            <a:off x="8019550" y="2203225"/>
            <a:ext cx="89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i</a:t>
            </a:r>
            <a:r>
              <a:rPr lang="en"/>
              <a:t> = 3L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H2012, oppgave 1f)</a:t>
            </a:r>
            <a:endParaRPr/>
          </a:p>
        </p:txBody>
      </p:sp>
      <p:pic>
        <p:nvPicPr>
          <p:cNvPr id="1215" name="Google Shape;121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25" y="1792750"/>
            <a:ext cx="8575350" cy="15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2" y="32113"/>
            <a:ext cx="9039676" cy="5079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5"/>
          <p:cNvCxnSpPr/>
          <p:nvPr/>
        </p:nvCxnSpPr>
        <p:spPr>
          <a:xfrm>
            <a:off x="2262200" y="4633925"/>
            <a:ext cx="0" cy="2667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35"/>
          <p:cNvCxnSpPr/>
          <p:nvPr/>
        </p:nvCxnSpPr>
        <p:spPr>
          <a:xfrm>
            <a:off x="2262200" y="4367225"/>
            <a:ext cx="0" cy="2667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35"/>
          <p:cNvCxnSpPr/>
          <p:nvPr/>
        </p:nvCxnSpPr>
        <p:spPr>
          <a:xfrm>
            <a:off x="4119575" y="3919550"/>
            <a:ext cx="0" cy="981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35"/>
          <p:cNvCxnSpPr/>
          <p:nvPr/>
        </p:nvCxnSpPr>
        <p:spPr>
          <a:xfrm>
            <a:off x="4119575" y="2938550"/>
            <a:ext cx="0" cy="981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35"/>
          <p:cNvCxnSpPr/>
          <p:nvPr/>
        </p:nvCxnSpPr>
        <p:spPr>
          <a:xfrm>
            <a:off x="5991250" y="2719400"/>
            <a:ext cx="0" cy="21813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35"/>
          <p:cNvCxnSpPr/>
          <p:nvPr/>
        </p:nvCxnSpPr>
        <p:spPr>
          <a:xfrm>
            <a:off x="5991250" y="538100"/>
            <a:ext cx="0" cy="21813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